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29" r:id="rId4"/>
    <p:sldMasterId id="2147483755" r:id="rId5"/>
    <p:sldMasterId id="2147483781" r:id="rId6"/>
    <p:sldMasterId id="2147483806" r:id="rId7"/>
    <p:sldMasterId id="2147483819" r:id="rId8"/>
  </p:sldMasterIdLst>
  <p:notesMasterIdLst>
    <p:notesMasterId r:id="rId86"/>
  </p:notesMasterIdLst>
  <p:handoutMasterIdLst>
    <p:handoutMasterId r:id="rId87"/>
  </p:handoutMasterIdLst>
  <p:sldIdLst>
    <p:sldId id="628" r:id="rId9"/>
    <p:sldId id="607" r:id="rId10"/>
    <p:sldId id="608" r:id="rId11"/>
    <p:sldId id="613" r:id="rId12"/>
    <p:sldId id="638" r:id="rId13"/>
    <p:sldId id="615" r:id="rId14"/>
    <p:sldId id="357" r:id="rId15"/>
    <p:sldId id="358" r:id="rId16"/>
    <p:sldId id="359" r:id="rId17"/>
    <p:sldId id="360" r:id="rId18"/>
    <p:sldId id="361" r:id="rId19"/>
    <p:sldId id="362" r:id="rId20"/>
    <p:sldId id="639" r:id="rId21"/>
    <p:sldId id="640" r:id="rId22"/>
    <p:sldId id="633" r:id="rId23"/>
    <p:sldId id="634" r:id="rId24"/>
    <p:sldId id="368" r:id="rId25"/>
    <p:sldId id="383" r:id="rId26"/>
    <p:sldId id="384" r:id="rId27"/>
    <p:sldId id="489" r:id="rId28"/>
    <p:sldId id="527" r:id="rId29"/>
    <p:sldId id="642" r:id="rId30"/>
    <p:sldId id="390" r:id="rId31"/>
    <p:sldId id="393" r:id="rId32"/>
    <p:sldId id="395" r:id="rId33"/>
    <p:sldId id="537" r:id="rId34"/>
    <p:sldId id="530" r:id="rId35"/>
    <p:sldId id="481" r:id="rId36"/>
    <p:sldId id="482" r:id="rId37"/>
    <p:sldId id="496" r:id="rId38"/>
    <p:sldId id="497" r:id="rId39"/>
    <p:sldId id="562" r:id="rId40"/>
    <p:sldId id="498" r:id="rId41"/>
    <p:sldId id="499" r:id="rId42"/>
    <p:sldId id="500" r:id="rId43"/>
    <p:sldId id="641" r:id="rId44"/>
    <p:sldId id="502" r:id="rId45"/>
    <p:sldId id="564" r:id="rId46"/>
    <p:sldId id="506" r:id="rId47"/>
    <p:sldId id="511" r:id="rId48"/>
    <p:sldId id="512" r:id="rId49"/>
    <p:sldId id="513" r:id="rId50"/>
    <p:sldId id="516" r:id="rId51"/>
    <p:sldId id="549" r:id="rId52"/>
    <p:sldId id="413" r:id="rId53"/>
    <p:sldId id="410" r:id="rId54"/>
    <p:sldId id="602" r:id="rId55"/>
    <p:sldId id="411" r:id="rId56"/>
    <p:sldId id="412" r:id="rId57"/>
    <p:sldId id="415" r:id="rId58"/>
    <p:sldId id="416" r:id="rId59"/>
    <p:sldId id="417" r:id="rId60"/>
    <p:sldId id="433" r:id="rId61"/>
    <p:sldId id="550" r:id="rId62"/>
    <p:sldId id="422" r:id="rId63"/>
    <p:sldId id="424" r:id="rId64"/>
    <p:sldId id="425" r:id="rId65"/>
    <p:sldId id="426" r:id="rId66"/>
    <p:sldId id="627" r:id="rId67"/>
    <p:sldId id="618" r:id="rId68"/>
    <p:sldId id="625" r:id="rId69"/>
    <p:sldId id="626" r:id="rId70"/>
    <p:sldId id="630" r:id="rId71"/>
    <p:sldId id="631" r:id="rId72"/>
    <p:sldId id="632" r:id="rId73"/>
    <p:sldId id="635" r:id="rId74"/>
    <p:sldId id="428" r:id="rId75"/>
    <p:sldId id="617" r:id="rId76"/>
    <p:sldId id="432" r:id="rId77"/>
    <p:sldId id="593" r:id="rId78"/>
    <p:sldId id="616" r:id="rId79"/>
    <p:sldId id="636" r:id="rId80"/>
    <p:sldId id="442" r:id="rId81"/>
    <p:sldId id="440" r:id="rId82"/>
    <p:sldId id="444" r:id="rId83"/>
    <p:sldId id="431" r:id="rId84"/>
    <p:sldId id="466" r:id="rId8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AC"/>
    <a:srgbClr val="0546FF"/>
    <a:srgbClr val="FF0066"/>
    <a:srgbClr val="376BFF"/>
    <a:srgbClr val="00B4B1"/>
    <a:srgbClr val="003FF2"/>
    <a:srgbClr val="0099FF"/>
    <a:srgbClr val="FFFFCC"/>
    <a:srgbClr val="0023FE"/>
    <a:srgbClr val="FA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 autoAdjust="0"/>
    <p:restoredTop sz="65291" autoAdjust="0"/>
  </p:normalViewPr>
  <p:slideViewPr>
    <p:cSldViewPr>
      <p:cViewPr varScale="1">
        <p:scale>
          <a:sx n="54" d="100"/>
          <a:sy n="54" d="100"/>
        </p:scale>
        <p:origin x="-204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511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0516C85-8469-4BB9-97AE-9686ACD52490}" type="datetimeFigureOut">
              <a:rPr lang="en-CA" smtClean="0"/>
              <a:t>9/24/14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7177C7D-93D7-4ABF-A9A1-0BA5C03798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6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EA1644E-ADFA-4464-828A-E41649B28F57}" type="datetimeFigureOut">
              <a:rPr lang="en-CA" smtClean="0"/>
              <a:t>9/24/14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1253DE8-A16B-4BFE-9A6F-3399F35192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85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A" sz="1200" dirty="0" smtClean="0"/>
              <a:t>I’m going to start </a:t>
            </a:r>
            <a:r>
              <a:rPr lang="en-CA" sz="1200" dirty="0" smtClean="0"/>
              <a:t>this </a:t>
            </a:r>
            <a:r>
              <a:rPr lang="en-CA" sz="1200" dirty="0" smtClean="0"/>
              <a:t>talk in a rather unusual way.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A" dirty="0" smtClean="0"/>
              <a:t>I’m going to start with what I am NOT going to be talking about.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A" dirty="0" smtClean="0"/>
              <a:t>That’s because a couple of</a:t>
            </a:r>
            <a:r>
              <a:rPr lang="en-CA" baseline="0" dirty="0" smtClean="0"/>
              <a:t> things are so important that I wanted to mention them anyway (even though I won’t have time to go into them in depth).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402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35000"/>
              </a:lnSpc>
              <a:spcBef>
                <a:spcPts val="120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r>
              <a:rPr lang="en-US" sz="1200" dirty="0" smtClean="0">
                <a:solidFill>
                  <a:srgbClr val="0023FE"/>
                </a:solidFill>
              </a:rPr>
              <a:t>Having the flexibility </a:t>
            </a:r>
          </a:p>
          <a:p>
            <a:pPr eaLnBrk="1" fontAlgn="base" hangingPunct="1">
              <a:lnSpc>
                <a:spcPct val="135000"/>
              </a:lnSpc>
              <a:spcBef>
                <a:spcPts val="120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r>
              <a:rPr lang="en-US" sz="1200" dirty="0" smtClean="0">
                <a:solidFill>
                  <a:srgbClr val="0023FE"/>
                </a:solidFill>
              </a:rPr>
              <a:t>  … to take advantage of serendipity</a:t>
            </a:r>
          </a:p>
          <a:p>
            <a:pPr eaLnBrk="1" fontAlgn="base" hangingPunct="1">
              <a:lnSpc>
                <a:spcPct val="135000"/>
              </a:lnSpc>
              <a:spcBef>
                <a:spcPts val="120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r>
              <a:rPr lang="en-US" sz="1200" dirty="0" smtClean="0">
                <a:solidFill>
                  <a:srgbClr val="0023FE"/>
                </a:solidFill>
              </a:rPr>
              <a:t>  … navigate around unforeseen obstacles, &amp;</a:t>
            </a:r>
          </a:p>
          <a:p>
            <a:pPr eaLnBrk="1" fontAlgn="base" hangingPunct="1">
              <a:lnSpc>
                <a:spcPct val="135000"/>
              </a:lnSpc>
              <a:spcBef>
                <a:spcPts val="120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r>
              <a:rPr lang="en-US" sz="1200" dirty="0" smtClean="0">
                <a:solidFill>
                  <a:srgbClr val="0023FE"/>
                </a:solidFill>
              </a:rPr>
              <a:t>  … admit we were wrong when we get more info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832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“Executive Functions” 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is shorthand </a:t>
            </a:r>
          </a:p>
          <a:p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for ALL of the abilities I just mentioned</a:t>
            </a:r>
          </a:p>
          <a:p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and, </a:t>
            </a:r>
          </a:p>
          <a:p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EFs just happen to be my specialty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2440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EFs 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are important for </a:t>
            </a:r>
            <a:r>
              <a:rPr lang="en-US" sz="1200" u="sng" dirty="0" smtClean="0">
                <a:solidFill>
                  <a:srgbClr val="FF0066"/>
                </a:solidFill>
                <a:latin typeface="Arial Rounded MT Bold" pitchFamily="34" charset="0"/>
              </a:rPr>
              <a:t>every</a:t>
            </a:r>
            <a:r>
              <a:rPr lang="en-US" sz="1200" u="sng" dirty="0" smtClean="0">
                <a:solidFill>
                  <a:srgbClr val="0546FF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aspect of life – </a:t>
            </a:r>
          </a:p>
          <a:p>
            <a:pPr algn="l" fontAlgn="base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success in school, success in the workplace,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making &amp; keeping friends, marital harmony, &amp; 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avoiding things like premature pregnancy, substance abuse, or driving fatalities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          In other words, self-control, 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CREATIVITY, REASONING, MENTAL FLEXIBILITY, 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discipline and perseverance are really important </a:t>
            </a:r>
          </a:p>
          <a:p>
            <a:pPr algn="l"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– THEY ARE OFTEN more predictive than IQ.</a:t>
            </a:r>
            <a:endParaRPr lang="en-US" sz="1200" dirty="0" smtClean="0">
              <a:solidFill>
                <a:srgbClr val="FF0066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484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What things impair </a:t>
            </a: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&amp; what things support EFs?</a:t>
            </a:r>
            <a:endParaRPr lang="en-US" sz="1200" spc="2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975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EFs depend on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PFC &amp;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</a:t>
            </a:r>
          </a:p>
          <a:p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the other neural regions with which it is interconnected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035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PFC is the newest area of the brain </a:t>
            </a: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    &amp; the most vulnerable</a:t>
            </a:r>
            <a:endParaRPr lang="en-US" sz="1200" spc="2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277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Stress impairs EFs </a:t>
            </a:r>
          </a:p>
          <a:p>
            <a:pPr eaLnBrk="1" fontAlgn="base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&amp; can cause anyone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to look AS IF </a:t>
            </a:r>
          </a:p>
          <a:p>
            <a:pPr eaLnBrk="1" fontAlgn="base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he or she has an EF impairment</a:t>
            </a:r>
          </a:p>
          <a:p>
            <a:pPr eaLnBrk="1" fontAlgn="base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(like ADHD) </a:t>
            </a:r>
          </a:p>
          <a:p>
            <a:pPr eaLnBrk="1" fontAlgn="base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when that’s not the case at all.  </a:t>
            </a:r>
          </a:p>
          <a:p>
            <a:pPr eaLnBrk="1" fontAlgn="base" hangingPunct="1">
              <a:lnSpc>
                <a:spcPct val="12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(</a:t>
            </a: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You may have noticed that when </a:t>
            </a: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YOU’RE stressed </a:t>
            </a:r>
            <a:endParaRPr lang="en-CA" sz="12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eaLnBrk="1" fontAlgn="base" hangingPunct="1">
              <a:lnSpc>
                <a:spcPct val="125000"/>
              </a:lnSpc>
              <a:spcBef>
                <a:spcPts val="9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you can’t think as clearly or exercise as good self-control.)</a:t>
            </a:r>
          </a:p>
          <a:p>
            <a:pPr eaLnBrk="1" fontAlgn="base" hangingPunct="1">
              <a:lnSpc>
                <a:spcPct val="125000"/>
              </a:lnSpc>
              <a:spcBef>
                <a:spcPts val="9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When I’m stressed, I </a:t>
            </a: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reach for</a:t>
            </a:r>
            <a:r>
              <a:rPr lang="en-CA" sz="1200" baseline="0" dirty="0" smtClean="0">
                <a:solidFill>
                  <a:srgbClr val="C00000"/>
                </a:solidFill>
                <a:latin typeface="Arial Rounded MT Bold" pitchFamily="34" charset="0"/>
              </a:rPr>
              <a:t> the chocolate.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502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66"/>
                </a:solidFill>
                <a:latin typeface="Arial Rounded MT Bold" pitchFamily="34" charset="0"/>
              </a:rPr>
              <a:t>If you’re stressed,</a:t>
            </a:r>
          </a:p>
          <a:p>
            <a:pPr algn="l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you can’t be the teacher or parent </a:t>
            </a:r>
          </a:p>
          <a:p>
            <a:pPr algn="l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       you want to be.</a:t>
            </a:r>
            <a:endParaRPr lang="en-US" sz="1200" dirty="0">
              <a:solidFill>
                <a:srgbClr val="0546FF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11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C00000"/>
                </a:solidFill>
                <a:latin typeface="Arial Rounded MT Bold" pitchFamily="34" charset="0"/>
              </a:rPr>
              <a:t>You need to be able to </a:t>
            </a:r>
            <a:r>
              <a:rPr lang="en-US" sz="1400" dirty="0" smtClean="0">
                <a:solidFill>
                  <a:srgbClr val="0023FE"/>
                </a:solidFill>
                <a:latin typeface="Arial Rounded MT Bold" pitchFamily="34" charset="0"/>
              </a:rPr>
              <a:t>RELAX.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ACA4"/>
                </a:solidFill>
                <a:latin typeface="Arial Rounded MT Bold" pitchFamily="34" charset="0"/>
              </a:rPr>
              <a:t>     Don’t get all stressed &amp;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ACA4"/>
                </a:solidFill>
                <a:latin typeface="Arial Rounded MT Bold" pitchFamily="34" charset="0"/>
              </a:rPr>
              <a:t>         down on yourself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ACA4"/>
                </a:solidFill>
                <a:latin typeface="Arial Rounded MT Bold" pitchFamily="34" charset="0"/>
              </a:rPr>
              <a:t>     for not being the perfect parent.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solidFill>
                  <a:srgbClr val="0023FE"/>
                </a:solidFill>
                <a:latin typeface="Arial Rounded MT Bold" pitchFamily="34" charset="0"/>
              </a:rPr>
              <a:t>Remember: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025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Even the people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you most respect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make mistakes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  &amp; have done things they regret.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EVERYONE makes mistakes.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EVERYONE is to be imperfect.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     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YET each 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of us is wonderful in our own way – despite being imperfect.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And you can be a TERRIFIC parent even though you’re not the </a:t>
            </a:r>
            <a:r>
              <a:rPr lang="en-US" sz="1200" u="none" dirty="0" smtClean="0">
                <a:solidFill>
                  <a:srgbClr val="0546FF"/>
                </a:solidFill>
                <a:latin typeface="Arial Rounded MT Bold" pitchFamily="34" charset="0"/>
              </a:rPr>
              <a:t>perfect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28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alt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This is important because little kids</a:t>
            </a:r>
            <a:r>
              <a:rPr lang="en-CA" altLang="en-US" sz="1200" baseline="0" dirty="0" smtClean="0">
                <a:solidFill>
                  <a:srgbClr val="C00000"/>
                </a:solidFill>
                <a:latin typeface="Arial Rounded MT Bold" pitchFamily="34" charset="0"/>
              </a:rPr>
              <a:t> are not built </a:t>
            </a:r>
            <a:r>
              <a:rPr lang="en-CA" alt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to sit still for any length of time listening to verbal instruction,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alt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esp. little boys. 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alt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Trying to make young children do that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will cause many children to dread school &amp;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to form long-lasting perceptions of themselves as stupid &amp; unable to learn.</a:t>
            </a:r>
            <a:endParaRPr lang="en-CA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351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Your caring -- your openness to truly listen; </a:t>
            </a:r>
          </a:p>
          <a:p>
            <a:pPr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  being there for your child </a:t>
            </a:r>
          </a:p>
          <a:p>
            <a:pPr fontAlgn="base">
              <a:lnSpc>
                <a:spcPct val="140000"/>
              </a:lnSpc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      when he or she needs you </a:t>
            </a:r>
          </a:p>
          <a:p>
            <a:pPr marL="171450" indent="-171450" fontAlgn="base">
              <a:lnSpc>
                <a:spcPct val="140000"/>
              </a:lnSpc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is more important than </a:t>
            </a:r>
          </a:p>
          <a:p>
            <a:pPr marL="0" indent="0" fontAlgn="base">
              <a:lnSpc>
                <a:spcPct val="140000"/>
              </a:lnSpc>
              <a:spcAft>
                <a:spcPct val="0"/>
              </a:spcAft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your knowledge or skill.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759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One major source of stress </a:t>
            </a:r>
          </a:p>
          <a:p>
            <a:pPr>
              <a:lnSpc>
                <a:spcPct val="130000"/>
              </a:lnSpc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for many children </a:t>
            </a:r>
          </a:p>
          <a:p>
            <a:pPr>
              <a:lnSpc>
                <a:spcPct val="130000"/>
              </a:lnSpc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is feeling that they’re </a:t>
            </a:r>
          </a:p>
          <a:p>
            <a:pPr>
              <a:lnSpc>
                <a:spcPct val="130000"/>
              </a:lnSpc>
            </a:pPr>
            <a:r>
              <a:rPr lang="en-CA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stupid, can’t learn, </a:t>
            </a:r>
          </a:p>
          <a:p>
            <a:pPr>
              <a:lnSpc>
                <a:spcPct val="130000"/>
              </a:lnSpc>
            </a:pPr>
            <a:r>
              <a:rPr lang="en-CA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and will never succeed…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803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When a toddler falls while trying to walk, </a:t>
            </a:r>
          </a:p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we would never say, “you get a ‘D’ in walking today”; </a:t>
            </a:r>
          </a:p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it would never occur to us!!</a:t>
            </a:r>
            <a:r>
              <a:rPr lang="en-US" sz="1200" baseline="0" dirty="0" smtClean="0">
                <a:solidFill>
                  <a:srgbClr val="0023FE"/>
                </a:solidFill>
                <a:latin typeface="Arial Rounded MT Bold" pitchFamily="34" charset="0"/>
              </a:rPr>
              <a:t> </a:t>
            </a:r>
          </a:p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Instead we say, “Don’t worry; I’m sure you’re going to be able to do this.”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837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How different is that from what children hear in school. </a:t>
            </a:r>
          </a:p>
          <a:p>
            <a:pPr>
              <a:lnSpc>
                <a:spcPct val="130000"/>
              </a:lnSpc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They hear: “You get a D” </a:t>
            </a:r>
          </a:p>
          <a:p>
            <a:pPr>
              <a:lnSpc>
                <a:spcPct val="130000"/>
              </a:lnSpc>
            </a:pPr>
            <a:r>
              <a:rPr lang="en-US" sz="1200" dirty="0" smtClean="0">
                <a:solidFill>
                  <a:srgbClr val="00B4B1"/>
                </a:solidFill>
                <a:latin typeface="Arial Rounded MT Bold" pitchFamily="34" charset="0"/>
              </a:rPr>
              <a:t>rather than  </a:t>
            </a: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“There’s no question you’re going to be able to do this. </a:t>
            </a:r>
          </a:p>
          <a:p>
            <a:pPr>
              <a:lnSpc>
                <a:spcPct val="130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And we,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TOGETHER, </a:t>
            </a: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are going to </a:t>
            </a:r>
            <a:r>
              <a:rPr lang="en-US" sz="1200" b="1" dirty="0" smtClean="0">
                <a:solidFill>
                  <a:srgbClr val="0023FE"/>
                </a:solidFill>
                <a:latin typeface="Arial Rounded MT Bold" pitchFamily="34" charset="0"/>
              </a:rPr>
              <a:t>figure out a way to make that happen.”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879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How terrific is that?!!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16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For ex., there’s a stereotype in our culture that men are better in math than women.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And sure enough when a group of researchers went to a </a:t>
            </a:r>
            <a:r>
              <a:rPr lang="en-CA" sz="1200" dirty="0" err="1" smtClean="0">
                <a:solidFill>
                  <a:srgbClr val="000000"/>
                </a:solidFill>
              </a:rPr>
              <a:t>univ.</a:t>
            </a:r>
            <a:r>
              <a:rPr lang="en-CA" sz="1200" dirty="0" smtClean="0">
                <a:solidFill>
                  <a:srgbClr val="000000"/>
                </a:solidFill>
              </a:rPr>
              <a:t> &amp; gave a </a:t>
            </a:r>
            <a:r>
              <a:rPr lang="en-CA" sz="1200" u="sng" dirty="0" smtClean="0">
                <a:solidFill>
                  <a:srgbClr val="000000"/>
                </a:solidFill>
              </a:rPr>
              <a:t>standardized math test</a:t>
            </a:r>
            <a:r>
              <a:rPr lang="en-CA" sz="1200" dirty="0" smtClean="0">
                <a:solidFill>
                  <a:srgbClr val="000000"/>
                </a:solidFill>
              </a:rPr>
              <a:t>, </a:t>
            </a:r>
          </a:p>
          <a:p>
            <a:pPr indent="0"/>
            <a:r>
              <a:rPr lang="en-CA" sz="1200" b="1" dirty="0" smtClean="0">
                <a:solidFill>
                  <a:srgbClr val="000000"/>
                </a:solidFill>
              </a:rPr>
              <a:t>As a group, </a:t>
            </a:r>
            <a:r>
              <a:rPr lang="en-CA" sz="1200" dirty="0" smtClean="0">
                <a:solidFill>
                  <a:srgbClr val="000000"/>
                </a:solidFill>
              </a:rPr>
              <a:t>the male students scored higher than the female students.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      Then the researchers tested another group of 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entirely comparable university students on exactly the same test 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– the ONLY difference was they </a:t>
            </a:r>
            <a:r>
              <a:rPr lang="en-CA" sz="1200" b="1" dirty="0" smtClean="0">
                <a:solidFill>
                  <a:srgbClr val="000000"/>
                </a:solidFill>
              </a:rPr>
              <a:t>added</a:t>
            </a:r>
            <a:r>
              <a:rPr lang="en-CA" sz="1200" dirty="0" smtClean="0">
                <a:solidFill>
                  <a:srgbClr val="000000"/>
                </a:solidFill>
              </a:rPr>
              <a:t> one sentence before giving the exam.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They said, “This particular test has been designed to be gender-neutral; 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on this particular test women score as well as men.”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843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And what happened?  The women scored as well as the men.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      It was the </a:t>
            </a:r>
            <a:r>
              <a:rPr lang="en-CA" sz="1200" b="1" dirty="0" smtClean="0">
                <a:solidFill>
                  <a:srgbClr val="000000"/>
                </a:solidFill>
              </a:rPr>
              <a:t>SAME</a:t>
            </a:r>
            <a:r>
              <a:rPr lang="en-CA" sz="1200" dirty="0" smtClean="0">
                <a:solidFill>
                  <a:srgbClr val="000000"/>
                </a:solidFill>
              </a:rPr>
              <a:t> test as the first group </a:t>
            </a:r>
            <a:r>
              <a:rPr lang="en-CA" sz="1200" dirty="0" smtClean="0">
                <a:solidFill>
                  <a:srgbClr val="000000"/>
                </a:solidFill>
              </a:rPr>
              <a:t>got</a:t>
            </a:r>
            <a:r>
              <a:rPr lang="en-CA" sz="1200" dirty="0" smtClean="0">
                <a:solidFill>
                  <a:srgbClr val="000000"/>
                </a:solidFill>
              </a:rPr>
              <a:t>.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      The only difference was </a:t>
            </a:r>
            <a:r>
              <a:rPr lang="en-CA" sz="1200" b="1" dirty="0" smtClean="0">
                <a:solidFill>
                  <a:srgbClr val="000000"/>
                </a:solidFill>
              </a:rPr>
              <a:t>WHETHER THE WOMEN EXPECTED </a:t>
            </a:r>
            <a:r>
              <a:rPr lang="en-CA" sz="1200" dirty="0" smtClean="0">
                <a:solidFill>
                  <a:srgbClr val="000000"/>
                </a:solidFill>
              </a:rPr>
              <a:t>themselves to do well or not.</a:t>
            </a:r>
          </a:p>
          <a:p>
            <a:pPr indent="0"/>
            <a:r>
              <a:rPr lang="en-CA" sz="1200" b="1" dirty="0" smtClean="0">
                <a:solidFill>
                  <a:srgbClr val="000000"/>
                </a:solidFill>
              </a:rPr>
              <a:t>       OUR EXPECTATIONS FOR OURSELVES </a:t>
            </a:r>
          </a:p>
          <a:p>
            <a:pPr indent="0"/>
            <a:r>
              <a:rPr lang="en-CA" sz="1200" dirty="0" smtClean="0">
                <a:solidFill>
                  <a:srgbClr val="000000"/>
                </a:solidFill>
              </a:rPr>
              <a:t>often become self-fulfilling prophecies</a:t>
            </a:r>
            <a:endParaRPr lang="en-CA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626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40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Many children are so terrified </a:t>
            </a:r>
          </a:p>
          <a:p>
            <a:pPr eaLnBrk="1" fontAlgn="base" hangingPunct="1">
              <a:lnSpc>
                <a:spcPct val="140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of making a mistake </a:t>
            </a:r>
          </a:p>
          <a:p>
            <a:pPr eaLnBrk="1" fontAlgn="base" hangingPunct="1">
              <a:lnSpc>
                <a:spcPct val="140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they’re afraid to try anything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617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Making a mistake is NOT the worst thing in the world.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200" b="1" dirty="0" smtClean="0">
                <a:solidFill>
                  <a:srgbClr val="C00000"/>
                </a:solidFill>
              </a:rPr>
              <a:t>WE NEED TO LET CHILDREN KNOW </a:t>
            </a:r>
            <a:r>
              <a:rPr lang="en-US" sz="1200" dirty="0" smtClean="0">
                <a:solidFill>
                  <a:srgbClr val="C00000"/>
                </a:solidFill>
              </a:rPr>
              <a:t>it’s okay to make mistakes; EVERYONE makes mistakes. 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    The only alternative is to </a:t>
            </a:r>
            <a:r>
              <a:rPr lang="en-US" sz="1200" b="1" dirty="0" smtClean="0">
                <a:solidFill>
                  <a:srgbClr val="0546FF"/>
                </a:solidFill>
              </a:rPr>
              <a:t>STAY WITH WHAT YOU ALREADY KNOW</a:t>
            </a:r>
            <a:r>
              <a:rPr lang="en-US" sz="1200" dirty="0" smtClean="0">
                <a:solidFill>
                  <a:srgbClr val="0546FF"/>
                </a:solidFill>
              </a:rPr>
              <a:t>,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to stop growing.</a:t>
            </a:r>
            <a:r>
              <a:rPr lang="en-US" sz="1200" dirty="0" smtClean="0">
                <a:solidFill>
                  <a:srgbClr val="6600FF"/>
                </a:solidFill>
              </a:rPr>
              <a:t> </a:t>
            </a:r>
            <a:endParaRPr lang="en-US" sz="1200" dirty="0">
              <a:solidFill>
                <a:srgbClr val="66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6985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The important thing </a:t>
            </a:r>
          </a:p>
          <a:p>
            <a:pPr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is </a:t>
            </a:r>
            <a:r>
              <a:rPr lang="en-US" sz="1200" dirty="0" smtClean="0">
                <a:solidFill>
                  <a:srgbClr val="C00000"/>
                </a:solidFill>
              </a:rPr>
              <a:t>HOW YOU REACT</a:t>
            </a:r>
          </a:p>
          <a:p>
            <a:pPr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after you’ve made a mistake</a:t>
            </a:r>
          </a:p>
          <a:p>
            <a:pPr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546FF"/>
                </a:solidFill>
              </a:rPr>
              <a:t>or fallen short of a goal.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871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3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In a recent analysis of student outcomes worldwide, </a:t>
            </a: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b="1" spc="3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THE TWO COUNTRIES THAT </a:t>
            </a: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b="1" spc="3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CAME OUT ON TOP WERE</a:t>
            </a:r>
            <a:r>
              <a:rPr lang="en-CA" sz="1200" b="1" spc="3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3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Finland &amp; South Korea,</a:t>
            </a: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CA" sz="1200" spc="30" dirty="0" smtClean="0">
              <a:solidFill>
                <a:srgbClr val="00B4B1"/>
              </a:solidFill>
              <a:latin typeface="Arial Rounded MT Bold" panose="020F0704030504030204" pitchFamily="34" charset="0"/>
            </a:endParaRP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3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&amp; that’s consistent with what </a:t>
            </a:r>
          </a:p>
          <a:p>
            <a:pPr algn="l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3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other research has found</a:t>
            </a:r>
            <a:endParaRPr lang="en-CA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689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12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Samuel Proctor Massie was born in the segregated South in the early 1900’s. 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12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You </a:t>
            </a:r>
            <a:r>
              <a:rPr lang="en-CA" sz="1200" b="1" i="1" u="sng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KNOW</a:t>
            </a:r>
            <a:r>
              <a:rPr lang="en-CA" sz="1200" b="1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CA" sz="12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he encountered a lot of discrimination, setbacks, and failures.  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12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Yet he rose to become one the most highly respected and decorated chemists of the 20</a:t>
            </a:r>
            <a:r>
              <a:rPr lang="en-CA" sz="1200" baseline="300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th</a:t>
            </a:r>
            <a:r>
              <a:rPr lang="en-CA" sz="1200" dirty="0" smtClean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century.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CA" sz="1200" dirty="0" smtClean="0">
              <a:solidFill>
                <a:srgbClr val="333399">
                  <a:lumMod val="75000"/>
                </a:srgb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</a:rPr>
              <a:t>YOU HAVEN’T FAILED UNTIL you’ve stopped trying.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333399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013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7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If children are afraid TO TRY SOMETHING NEW, </a:t>
            </a:r>
          </a:p>
          <a:p>
            <a:pPr fontAlgn="base">
              <a:lnSpc>
                <a:spcPct val="120000"/>
              </a:lnSpc>
              <a:spcBef>
                <a:spcPct val="7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        afraid they’ll be penalized for a mistake…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     We need to show them they’ll be </a:t>
            </a:r>
            <a:r>
              <a:rPr lang="en-US" sz="1200" dirty="0" smtClean="0">
                <a:solidFill>
                  <a:srgbClr val="003FF2"/>
                </a:solidFill>
              </a:rPr>
              <a:t>REWARDED for trying.</a:t>
            </a: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</a:rPr>
              <a:t>     If what gets graded is what children see as important, </a:t>
            </a: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</a:rPr>
              <a:t>then we need to reward them with an   ‘A’   </a:t>
            </a:r>
            <a:r>
              <a:rPr lang="en-US" sz="1200" b="1" dirty="0" smtClean="0">
                <a:solidFill>
                  <a:srgbClr val="C00000"/>
                </a:solidFill>
              </a:rPr>
              <a:t>UNDER A NEW CATEGORY </a:t>
            </a:r>
            <a:r>
              <a:rPr lang="en-US" sz="1200" dirty="0" smtClean="0">
                <a:solidFill>
                  <a:srgbClr val="C00000"/>
                </a:solidFill>
              </a:rPr>
              <a:t>--</a:t>
            </a:r>
            <a:endParaRPr lang="en-US" sz="1200" baseline="0" dirty="0" smtClean="0">
              <a:solidFill>
                <a:srgbClr val="C0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</a:rPr>
              <a:t>     </a:t>
            </a:r>
            <a:r>
              <a:rPr lang="en-US" sz="1200" b="1" dirty="0" smtClean="0">
                <a:solidFill>
                  <a:srgbClr val="C00000"/>
                </a:solidFill>
              </a:rPr>
              <a:t>THE COURAGE TO TRY SOMETHING NEW</a:t>
            </a:r>
            <a:r>
              <a:rPr lang="en-US" sz="1200" dirty="0" smtClean="0">
                <a:solidFill>
                  <a:srgbClr val="C00000"/>
                </a:solidFill>
              </a:rPr>
              <a:t>, to risk being wrong.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3FF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572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Let’s return to what things impair </a:t>
            </a: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spc="20" dirty="0" smtClean="0">
                <a:solidFill>
                  <a:srgbClr val="C00000"/>
                </a:solidFill>
              </a:rPr>
              <a:t>and what things SUPPORT EFs.</a:t>
            </a:r>
            <a:endParaRPr lang="en-US" sz="1200" spc="2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675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spcBef>
                <a:spcPct val="10000"/>
              </a:spcBef>
              <a:spcAft>
                <a:spcPct val="0"/>
              </a:spcAft>
            </a:pPr>
            <a:r>
              <a:rPr lang="en-CA" sz="1200" b="1" dirty="0" smtClean="0">
                <a:solidFill>
                  <a:srgbClr val="0023FE"/>
                </a:solidFill>
              </a:rPr>
              <a:t>In one study, researchers</a:t>
            </a:r>
            <a:r>
              <a:rPr lang="en-CA" sz="1200" dirty="0" smtClean="0">
                <a:solidFill>
                  <a:srgbClr val="0023FE"/>
                </a:solidFill>
              </a:rPr>
              <a:t> told a</a:t>
            </a:r>
            <a:r>
              <a:rPr lang="en-CA" sz="1200" dirty="0" smtClean="0">
                <a:solidFill>
                  <a:srgbClr val="FF0066"/>
                </a:solidFill>
              </a:rPr>
              <a:t> </a:t>
            </a:r>
            <a:r>
              <a:rPr lang="en-CA" sz="1200" dirty="0" smtClean="0">
                <a:solidFill>
                  <a:srgbClr val="C00000"/>
                </a:solidFill>
              </a:rPr>
              <a:t>group of subjects that they’d have close relationships throughout their lives; </a:t>
            </a:r>
          </a:p>
          <a:p>
            <a:pPr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23FE"/>
                </a:solidFill>
              </a:rPr>
              <a:t>- they told another group the opposite; &amp;</a:t>
            </a:r>
          </a:p>
          <a:p>
            <a:pPr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23FE"/>
                </a:solidFill>
              </a:rPr>
              <a:t>- told a third group unrelated bad news. </a:t>
            </a:r>
          </a:p>
          <a:p>
            <a:pPr eaLnBrk="1" fontAlgn="base" hangingPunct="1">
              <a:spcBef>
                <a:spcPct val="35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23FE"/>
                </a:solidFill>
              </a:rPr>
              <a:t>On simple memorization questions (that don’t require EFs) the groups were comparable. </a:t>
            </a:r>
          </a:p>
          <a:p>
            <a:pPr eaLnBrk="1" fontAlgn="base" hangingPunct="1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</a:rPr>
              <a:t>On logical reasoning (that requires EFs),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</a:rPr>
              <a:t>those told to expect that they’ll be lonely performed worse. 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439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</a:rPr>
              <a:t>Other researchers haven’t tried to manipulate this, </a:t>
            </a:r>
          </a:p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</a:rPr>
              <a:t>they simply give subjects a survey when they come in the lab </a:t>
            </a:r>
          </a:p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b="1" dirty="0" smtClean="0">
                <a:solidFill>
                  <a:srgbClr val="C00000"/>
                </a:solidFill>
              </a:rPr>
              <a:t>&amp; THAT INCLUDES </a:t>
            </a:r>
            <a:r>
              <a:rPr lang="en-CA" sz="1200" dirty="0" smtClean="0">
                <a:solidFill>
                  <a:srgbClr val="C00000"/>
                </a:solidFill>
              </a:rPr>
              <a:t>questions like </a:t>
            </a:r>
          </a:p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</a:rPr>
              <a:t>‘Do you feel socially supported?  Do they feel lonely?’  	</a:t>
            </a:r>
          </a:p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b="1" dirty="0" smtClean="0">
                <a:solidFill>
                  <a:srgbClr val="C00000"/>
                </a:solidFill>
              </a:rPr>
              <a:t>ONE RESEARCH GROUP </a:t>
            </a:r>
            <a:r>
              <a:rPr lang="en-CA" sz="1200" dirty="0" smtClean="0">
                <a:solidFill>
                  <a:srgbClr val="C00000"/>
                </a:solidFill>
              </a:rPr>
              <a:t>found that </a:t>
            </a:r>
            <a:r>
              <a:rPr lang="en-CA" sz="1200" dirty="0" smtClean="0">
                <a:solidFill>
                  <a:srgbClr val="003FF2"/>
                </a:solidFill>
              </a:rPr>
              <a:t>PFC </a:t>
            </a:r>
            <a:r>
              <a:rPr lang="en-CA" sz="1200" b="1" dirty="0" smtClean="0">
                <a:solidFill>
                  <a:srgbClr val="003FF2"/>
                </a:solidFill>
              </a:rPr>
              <a:t>FUNCTIONED</a:t>
            </a:r>
            <a:r>
              <a:rPr lang="en-CA" sz="1200" dirty="0" smtClean="0">
                <a:solidFill>
                  <a:srgbClr val="003FF2"/>
                </a:solidFill>
              </a:rPr>
              <a:t> </a:t>
            </a:r>
          </a:p>
          <a:p>
            <a:pPr eaLnBrk="1" fontAlgn="base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3FF2"/>
                </a:solidFill>
              </a:rPr>
              <a:t>less efficiently in those who felt lonely or isolated.</a:t>
            </a:r>
            <a:r>
              <a:rPr lang="en-US" sz="1200" dirty="0" smtClean="0">
                <a:solidFill>
                  <a:srgbClr val="003FF2"/>
                </a:solidFill>
              </a:rPr>
              <a:t> </a:t>
            </a:r>
            <a:endParaRPr lang="en-US" sz="1200" dirty="0">
              <a:solidFill>
                <a:srgbClr val="003FF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060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2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We are </a:t>
            </a:r>
            <a:r>
              <a:rPr lang="en-CA" sz="1200" b="1" dirty="0" smtClean="0">
                <a:solidFill>
                  <a:srgbClr val="C00000"/>
                </a:solidFill>
                <a:latin typeface="Arial Rounded MT Bold" pitchFamily="34" charset="0"/>
              </a:rPr>
              <a:t>FUNDAMENTALLY SOCIAL</a:t>
            </a: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.</a:t>
            </a:r>
          </a:p>
          <a:p>
            <a:pPr marL="228600" eaLnBrk="1" fontAlgn="base" hangingPunct="1">
              <a:lnSpc>
                <a:spcPct val="12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We need to belong.</a:t>
            </a:r>
          </a:p>
          <a:p>
            <a:pPr marL="228600" eaLnBrk="1" fontAlgn="base" hangingPunct="1">
              <a:lnSpc>
                <a:spcPct val="12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We need to fit in </a:t>
            </a:r>
            <a:r>
              <a:rPr lang="en-CA" sz="1200" b="1" dirty="0" smtClean="0">
                <a:solidFill>
                  <a:srgbClr val="0043FE"/>
                </a:solidFill>
                <a:latin typeface="Arial Rounded MT Bold" pitchFamily="34" charset="0"/>
              </a:rPr>
              <a:t>&amp; BE LIKED</a:t>
            </a: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.</a:t>
            </a:r>
          </a:p>
          <a:p>
            <a:pPr marL="0" eaLnBrk="1" fontAlgn="base" hangingPunct="1">
              <a:lnSpc>
                <a:spcPct val="125000"/>
              </a:lnSpc>
              <a:spcBef>
                <a:spcPts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Children who </a:t>
            </a:r>
            <a:r>
              <a:rPr lang="en-CA" sz="1200" b="1" dirty="0" smtClean="0">
                <a:solidFill>
                  <a:srgbClr val="0043FE"/>
                </a:solidFill>
                <a:latin typeface="Arial Rounded MT Bold" pitchFamily="34" charset="0"/>
              </a:rPr>
              <a:t>ARE LONELY </a:t>
            </a: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or ostracized </a:t>
            </a:r>
          </a:p>
          <a:p>
            <a:pPr marL="0" eaLnBrk="1" fontAlgn="base" hangingPunct="1">
              <a:lnSpc>
                <a:spcPct val="125000"/>
              </a:lnSpc>
              <a:spcBef>
                <a:spcPts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0043FE"/>
                </a:solidFill>
                <a:latin typeface="Arial Rounded MT Bold" pitchFamily="34" charset="0"/>
              </a:rPr>
              <a:t>     will have more difficulty learning.</a:t>
            </a:r>
            <a:endParaRPr lang="en-US" sz="1200" dirty="0" smtClean="0">
              <a:solidFill>
                <a:srgbClr val="0043FE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67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It’s not just peers; </a:t>
            </a:r>
            <a:r>
              <a:rPr lang="en-CA" sz="1200" u="sng" dirty="0" smtClean="0">
                <a:solidFill>
                  <a:srgbClr val="C00000"/>
                </a:solidFill>
                <a:latin typeface="Arial Rounded MT Bold" pitchFamily="34" charset="0"/>
              </a:rPr>
              <a:t>a close relationship with a caring adult </a:t>
            </a:r>
            <a:r>
              <a:rPr lang="en-CA" sz="1200" dirty="0" smtClean="0">
                <a:solidFill>
                  <a:srgbClr val="C00000"/>
                </a:solidFill>
                <a:latin typeface="Arial Rounded MT Bold" pitchFamily="34" charset="0"/>
              </a:rPr>
              <a:t>can be HUGE.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647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and….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0481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The brain doesn’t recognize the same sharp div. </a:t>
            </a:r>
            <a:r>
              <a:rPr lang="en-US" sz="1200" dirty="0" err="1" smtClean="0">
                <a:solidFill>
                  <a:srgbClr val="00B0AC"/>
                </a:solidFill>
                <a:latin typeface="Arial Rounded MT Bold" pitchFamily="34" charset="0"/>
              </a:rPr>
              <a:t>betw</a:t>
            </a: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. cog. &amp; motor </a:t>
            </a:r>
            <a:r>
              <a:rPr lang="en-US" sz="1200" dirty="0" err="1" smtClean="0">
                <a:solidFill>
                  <a:srgbClr val="00B0AC"/>
                </a:solidFill>
                <a:latin typeface="Arial Rounded MT Bold" pitchFamily="34" charset="0"/>
              </a:rPr>
              <a:t>func</a:t>
            </a: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. 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        that we impose in our thinking.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 same or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substantially overlapping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brain systems 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   subserve BOTH cog. &amp; motor </a:t>
            </a:r>
            <a:r>
              <a:rPr lang="en-US" sz="1200" dirty="0" err="1" smtClean="0">
                <a:solidFill>
                  <a:srgbClr val="C00000"/>
                </a:solidFill>
                <a:latin typeface="Arial Rounded MT Bold" pitchFamily="34" charset="0"/>
              </a:rPr>
              <a:t>func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686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For ex., the area of the brain known as the</a:t>
            </a:r>
            <a:r>
              <a:rPr lang="en-US" sz="1200" dirty="0" smtClean="0">
                <a:solidFill>
                  <a:srgbClr val="FA6F06"/>
                </a:solidFill>
                <a:latin typeface="Arial Rounded MT Bold" pitchFamily="34" charset="0"/>
              </a:rPr>
              <a:t> PRE-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SMA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      </a:t>
            </a: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is important for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sequential tasks.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It doesn’t matter whether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they’re sequential motor tasks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rgbClr val="00B0AC"/>
                </a:solidFill>
                <a:latin typeface="Arial Rounded MT Bold" pitchFamily="34" charset="0"/>
              </a:rPr>
              <a:t>or</a:t>
            </a:r>
            <a:r>
              <a:rPr lang="en-US" sz="1200" dirty="0" smtClean="0">
                <a:solidFill>
                  <a:srgbClr val="FA6F06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sequential cog. tasks.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04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So high, that some of those who can’t get in, go into what</a:t>
            </a:r>
            <a:r>
              <a:rPr lang="en-CA" baseline="0" dirty="0" smtClean="0"/>
              <a:t> I do – they go into research</a:t>
            </a:r>
          </a:p>
          <a:p>
            <a:pPr marL="4763" fontAlgn="base">
              <a:lnSpc>
                <a:spcPct val="120000"/>
              </a:lnSpc>
              <a:spcBef>
                <a:spcPts val="1500"/>
              </a:spcBef>
              <a:spcAft>
                <a:spcPct val="0"/>
              </a:spcAft>
            </a:pPr>
            <a:endParaRPr lang="en-CA" sz="1200" spc="4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4763" fontAlgn="base">
              <a:lnSpc>
                <a:spcPct val="120000"/>
              </a:lnSpc>
              <a:spcBef>
                <a:spcPts val="1500"/>
              </a:spcBef>
              <a:spcAft>
                <a:spcPct val="0"/>
              </a:spcAft>
            </a:pPr>
            <a:r>
              <a:rPr lang="en-CA" sz="1200" spc="4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Think about it – </a:t>
            </a:r>
          </a:p>
          <a:p>
            <a:pPr marL="4763" fontAlgn="base">
              <a:lnSpc>
                <a:spcPct val="120000"/>
              </a:lnSpc>
              <a:spcBef>
                <a:spcPts val="1500"/>
              </a:spcBef>
              <a:spcAft>
                <a:spcPct val="0"/>
              </a:spcAft>
            </a:pPr>
            <a:r>
              <a:rPr lang="en-CA" sz="1200" spc="4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    To get the best student outcomes…</a:t>
            </a:r>
          </a:p>
          <a:p>
            <a:pPr marL="4763" fontAlgn="base">
              <a:lnSpc>
                <a:spcPct val="120000"/>
              </a:lnSpc>
              <a:spcBef>
                <a:spcPts val="1500"/>
              </a:spcBef>
              <a:spcAft>
                <a:spcPct val="0"/>
              </a:spcAft>
            </a:pPr>
            <a:r>
              <a:rPr lang="en-CA" sz="1200" spc="4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We need to attract the best and brightest to go into teaching, &amp;</a:t>
            </a:r>
          </a:p>
          <a:p>
            <a:pPr marL="4763" fontAlgn="base">
              <a:lnSpc>
                <a:spcPct val="120000"/>
              </a:lnSpc>
              <a:spcBef>
                <a:spcPts val="1500"/>
              </a:spcBef>
              <a:spcAft>
                <a:spcPct val="0"/>
              </a:spcAft>
            </a:pPr>
            <a:r>
              <a:rPr lang="en-CA" sz="1200" spc="4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    we need to respect them and compensate them accordingly.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0432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1200" b="1" dirty="0" smtClean="0">
                <a:solidFill>
                  <a:srgbClr val="C00000"/>
                </a:solidFill>
              </a:rPr>
              <a:t>Traditional Activities </a:t>
            </a:r>
            <a:r>
              <a:rPr lang="en-CA" sz="1200" dirty="0" smtClean="0">
                <a:solidFill>
                  <a:srgbClr val="C00000"/>
                </a:solidFill>
              </a:rPr>
              <a:t>that have been around for millennia</a:t>
            </a:r>
            <a:r>
              <a:rPr lang="en-US" sz="1200" dirty="0" smtClean="0">
                <a:solidFill>
                  <a:srgbClr val="C00000"/>
                </a:solidFill>
              </a:rPr>
              <a:t>.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8735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C00000"/>
                </a:solidFill>
              </a:rPr>
              <a:t>For 10's of 1,000's of </a:t>
            </a:r>
            <a:r>
              <a:rPr lang="en-US" sz="1200" dirty="0" err="1" smtClean="0">
                <a:solidFill>
                  <a:srgbClr val="C00000"/>
                </a:solidFill>
              </a:rPr>
              <a:t>yrs</a:t>
            </a:r>
            <a:r>
              <a:rPr lang="en-US" sz="1200" dirty="0" smtClean="0">
                <a:solidFill>
                  <a:srgbClr val="C00000"/>
                </a:solidFill>
              </a:rPr>
              <a:t>, across </a:t>
            </a:r>
            <a:r>
              <a:rPr lang="en-US" sz="1200" b="1" i="1" dirty="0" smtClean="0">
                <a:solidFill>
                  <a:srgbClr val="C00000"/>
                </a:solidFill>
              </a:rPr>
              <a:t>all</a:t>
            </a:r>
            <a:r>
              <a:rPr lang="en-US" sz="1200" dirty="0" smtClean="0">
                <a:solidFill>
                  <a:srgbClr val="C00000"/>
                </a:solidFill>
              </a:rPr>
              <a:t> cultures, </a:t>
            </a:r>
          </a:p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00B4B1"/>
                </a:solidFill>
              </a:rPr>
              <a:t>storytelling, </a:t>
            </a:r>
            <a:r>
              <a:rPr lang="en-US" sz="1200" b="1" dirty="0" smtClean="0">
                <a:solidFill>
                  <a:srgbClr val="00B4B1"/>
                </a:solidFill>
              </a:rPr>
              <a:t>DANCE, ART, MUSIC &amp; PLAY</a:t>
            </a:r>
            <a:r>
              <a:rPr lang="en-US" sz="1200" b="1" dirty="0" smtClean="0">
                <a:solidFill>
                  <a:srgbClr val="FF0066"/>
                </a:solidFill>
              </a:rPr>
              <a:t> </a:t>
            </a:r>
            <a:r>
              <a:rPr lang="en-US" sz="1200" dirty="0" smtClean="0">
                <a:solidFill>
                  <a:srgbClr val="C00000"/>
                </a:solidFill>
              </a:rPr>
              <a:t>have been part of the human condition. </a:t>
            </a:r>
          </a:p>
          <a:p>
            <a:pPr>
              <a:lnSpc>
                <a:spcPct val="135000"/>
              </a:lnSpc>
            </a:pPr>
            <a:r>
              <a:rPr lang="en-US" sz="1200" baseline="0" dirty="0" smtClean="0">
                <a:solidFill>
                  <a:srgbClr val="0546FF"/>
                </a:solidFill>
              </a:rPr>
              <a:t>      </a:t>
            </a:r>
            <a:r>
              <a:rPr lang="en-US" sz="1200" dirty="0" smtClean="0">
                <a:solidFill>
                  <a:srgbClr val="C00000"/>
                </a:solidFill>
              </a:rPr>
              <a:t>People in </a:t>
            </a:r>
            <a:r>
              <a:rPr lang="en-US" sz="1200" b="1" i="1" dirty="0" smtClean="0">
                <a:solidFill>
                  <a:srgbClr val="C00000"/>
                </a:solidFill>
              </a:rPr>
              <a:t>all</a:t>
            </a:r>
            <a:r>
              <a:rPr lang="en-US" sz="1200" dirty="0" smtClean="0">
                <a:solidFill>
                  <a:srgbClr val="C00000"/>
                </a:solidFill>
              </a:rPr>
              <a:t> cultures </a:t>
            </a:r>
          </a:p>
          <a:p>
            <a:pPr>
              <a:lnSpc>
                <a:spcPct val="135000"/>
              </a:lnSpc>
            </a:pPr>
            <a:r>
              <a:rPr lang="en-US" sz="1200" b="1" dirty="0" smtClean="0">
                <a:solidFill>
                  <a:srgbClr val="C00000"/>
                </a:solidFill>
              </a:rPr>
              <a:t>MADE MUSIC, SANG, DANCED, DID SPORTS, AND PLAYED GAMES.  </a:t>
            </a:r>
          </a:p>
          <a:p>
            <a:pPr>
              <a:lnSpc>
                <a:spcPct val="135000"/>
              </a:lnSpc>
            </a:pPr>
            <a:r>
              <a:rPr lang="en-US" sz="1200" u="sng" dirty="0" smtClean="0">
                <a:solidFill>
                  <a:srgbClr val="C00000"/>
                </a:solidFill>
              </a:rPr>
              <a:t>There are good reasons </a:t>
            </a:r>
            <a:r>
              <a:rPr lang="en-US" sz="1200" dirty="0" smtClean="0">
                <a:solidFill>
                  <a:srgbClr val="C00000"/>
                </a:solidFill>
              </a:rPr>
              <a:t>why those activities </a:t>
            </a:r>
            <a:r>
              <a:rPr lang="en-US" sz="1200" b="1" dirty="0" smtClean="0">
                <a:solidFill>
                  <a:srgbClr val="C00000"/>
                </a:solidFill>
              </a:rPr>
              <a:t>HAVE LASTED SO LONG </a:t>
            </a:r>
            <a:r>
              <a:rPr lang="en-US" sz="1200" dirty="0" smtClean="0">
                <a:solidFill>
                  <a:srgbClr val="C00000"/>
                </a:solidFill>
              </a:rPr>
              <a:t>&amp; arose everywhere.  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3147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0" indent="-209550">
              <a:lnSpc>
                <a:spcPct val="120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will</a:t>
            </a:r>
            <a:r>
              <a:rPr lang="en-US" sz="1200" baseline="0" dirty="0" smtClean="0">
                <a:solidFill>
                  <a:srgbClr val="0023FE"/>
                </a:solidFill>
                <a:latin typeface="Arial Rounded MT Bold" pitchFamily="34" charset="0"/>
              </a:rPr>
              <a:t> see NDI</a:t>
            </a:r>
            <a:endParaRPr lang="en-US" sz="1200" dirty="0" smtClean="0">
              <a:solidFill>
                <a:srgbClr val="0023FE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7262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0" indent="-209550">
              <a:lnSpc>
                <a:spcPct val="120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first NDI and then</a:t>
            </a:r>
            <a:r>
              <a:rPr lang="en-US" sz="1200" baseline="0" dirty="0" smtClean="0">
                <a:solidFill>
                  <a:srgbClr val="0023FE"/>
                </a:solidFill>
                <a:latin typeface="Arial Rounded MT Bold" pitchFamily="34" charset="0"/>
              </a:rPr>
              <a:t> (rather abruptly) youth circus – 2-3 different youth circus groups</a:t>
            </a:r>
            <a:endParaRPr lang="en-US" sz="1200" dirty="0" smtClean="0">
              <a:solidFill>
                <a:srgbClr val="0023FE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726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0" indent="-209550">
              <a:lnSpc>
                <a:spcPct val="120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first Youth Circus, then El Sistema Orchestra,</a:t>
            </a:r>
            <a:r>
              <a:rPr lang="en-US" sz="1200" baseline="0" dirty="0" smtClean="0">
                <a:solidFill>
                  <a:srgbClr val="0023FE"/>
                </a:solidFill>
                <a:latin typeface="Arial Rounded MT Bold" pitchFamily="34" charset="0"/>
              </a:rPr>
              <a:t> &amp; finally NDI</a:t>
            </a:r>
            <a:endParaRPr lang="en-US" sz="1200" dirty="0" smtClean="0">
              <a:solidFill>
                <a:srgbClr val="0023FE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7262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>
              <a:lnSpc>
                <a:spcPct val="14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MUSIC, DANCE, CIRCUS, THEATRE, POSITIVE SPORTS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and more </a:t>
            </a:r>
          </a:p>
          <a:p>
            <a:pPr marL="0" algn="l">
              <a:lnSpc>
                <a:spcPct val="140000"/>
              </a:lnSpc>
            </a:pP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address our</a:t>
            </a:r>
            <a:r>
              <a:rPr lang="en-US" sz="1200" dirty="0" smtClean="0">
                <a:solidFill>
                  <a:srgbClr val="1754FF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003FF2"/>
                </a:solidFill>
                <a:latin typeface="Arial Rounded MT Bold" pitchFamily="34" charset="0"/>
              </a:rPr>
              <a:t>physical, cog., emotional, &amp; social needs.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2126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Therefore, I </a:t>
            </a:r>
            <a:r>
              <a:rPr lang="en-US" sz="1200" b="1" u="sng" dirty="0" smtClean="0">
                <a:solidFill>
                  <a:srgbClr val="003FF2"/>
                </a:solidFill>
                <a:latin typeface="Arial Rounded MT Bold" pitchFamily="34" charset="0"/>
              </a:rPr>
              <a:t>PREDICT</a:t>
            </a:r>
            <a:r>
              <a:rPr lang="en-US" sz="1200" dirty="0" smtClean="0">
                <a:solidFill>
                  <a:srgbClr val="0546FF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they should improve EFs.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     But it’s only a prediction,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because </a:t>
            </a:r>
            <a:r>
              <a:rPr lang="en-US" sz="1200" dirty="0" smtClean="0">
                <a:solidFill>
                  <a:srgbClr val="003FF2"/>
                </a:solidFill>
                <a:latin typeface="Arial Rounded MT Bold" pitchFamily="34" charset="0"/>
              </a:rPr>
              <a:t>incredibly</a:t>
            </a:r>
            <a:r>
              <a:rPr lang="en-US" sz="1200" dirty="0" smtClean="0">
                <a:solidFill>
                  <a:srgbClr val="0023FE"/>
                </a:solidFill>
                <a:latin typeface="Arial Rounded MT Bold" pitchFamily="34" charset="0"/>
              </a:rPr>
              <a:t>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there’s NO solid sci. evidence on the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benefits of any of</a:t>
            </a:r>
            <a:r>
              <a:rPr lang="en-US" sz="1200" baseline="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these activities for EFs.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5247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There’s evidence of correlations. 	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For ex., students in </a:t>
            </a:r>
            <a:r>
              <a:rPr lang="en-US" sz="1200" b="1" dirty="0" smtClean="0">
                <a:solidFill>
                  <a:srgbClr val="00B4B1"/>
                </a:solidFill>
                <a:latin typeface="Arial Rounded MT Bold" pitchFamily="34" charset="0"/>
              </a:rPr>
              <a:t>BAND OR SPORTS</a:t>
            </a:r>
            <a:r>
              <a:rPr lang="en-US" sz="1200" b="1" dirty="0" smtClean="0">
                <a:solidFill>
                  <a:srgbClr val="0023FE"/>
                </a:solidFill>
                <a:latin typeface="Arial Rounded MT Bold" pitchFamily="34" charset="0"/>
              </a:rPr>
              <a:t>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often do better in school,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       BUT THEY MIGHT HAVE DONE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       BETTER IN SCHOOL ANYWAY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B4B1"/>
                </a:solidFill>
                <a:latin typeface="Arial Rounded MT Bold" pitchFamily="34" charset="0"/>
              </a:rPr>
              <a:t>even if they hadn’t been in band or sports;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we have no way of knowing.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159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There’s lots of anecdotal data -- testimonials &amp; personal accounts –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     that these activities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HAVE TRANSFORMED KIDS’ LIVES.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And, there are excellent theoretical reasons,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B4B1"/>
                </a:solidFill>
                <a:latin typeface="Arial Rounded MT Bold" pitchFamily="34" charset="0"/>
              </a:rPr>
              <a:t>such as I’ve presented here, 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B4B1"/>
                </a:solidFill>
                <a:latin typeface="Arial Rounded MT Bold" pitchFamily="34" charset="0"/>
              </a:rPr>
              <a:t>DERIVED FROM </a:t>
            </a:r>
            <a:r>
              <a:rPr lang="en-US" sz="1200" dirty="0" smtClean="0">
                <a:solidFill>
                  <a:srgbClr val="00B4B1"/>
                </a:solidFill>
                <a:latin typeface="Arial Rounded MT Bold" pitchFamily="34" charset="0"/>
              </a:rPr>
              <a:t>SOLID sci. </a:t>
            </a:r>
            <a:r>
              <a:rPr lang="en-US" sz="1200" b="1" dirty="0" smtClean="0">
                <a:solidFill>
                  <a:srgbClr val="00B4B1"/>
                </a:solidFill>
                <a:latin typeface="Arial Rounded MT Bold" pitchFamily="34" charset="0"/>
              </a:rPr>
              <a:t>DATA</a:t>
            </a:r>
            <a:r>
              <a:rPr lang="en-US" sz="1200" dirty="0" smtClean="0">
                <a:solidFill>
                  <a:srgbClr val="00B4B1"/>
                </a:solidFill>
                <a:latin typeface="Arial Rounded MT Bold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that these activities should help.</a:t>
            </a:r>
          </a:p>
          <a:p>
            <a:pPr marL="0" indent="0" fontAlgn="base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But the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HARD SCI. EVIDENCE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is missing.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236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4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My grant applications to fund BASIC neuroscience research </a:t>
            </a:r>
          </a:p>
          <a:p>
            <a:pPr marL="0" indent="0" fontAlgn="base">
              <a:lnSpc>
                <a:spcPct val="14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(like the role of DA in PFC) </a:t>
            </a:r>
          </a:p>
          <a:p>
            <a:pPr marL="0" indent="0" fontAlgn="base">
              <a:lnSpc>
                <a:spcPct val="14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sail thru scientific review &amp; </a:t>
            </a:r>
          </a:p>
          <a:p>
            <a:pPr marL="0" indent="0" fontAlgn="base">
              <a:lnSpc>
                <a:spcPct val="14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have been continuously funded by the government for over 25 yrs.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905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Now, I’ll turn to the topic of</a:t>
            </a:r>
            <a:r>
              <a:rPr lang="en-CA" baseline="0" dirty="0" smtClean="0"/>
              <a:t> my talk….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2224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But when I request funding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for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SOLID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research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on the benefits of dance,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music (like el </a:t>
            </a:r>
            <a:r>
              <a:rPr lang="en-US" sz="1200" dirty="0" err="1" smtClean="0">
                <a:solidFill>
                  <a:srgbClr val="C00000"/>
                </a:solidFill>
                <a:latin typeface="Arial Rounded MT Bold" pitchFamily="34" charset="0"/>
              </a:rPr>
              <a:t>sistema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– or God forbid, youth circus --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REVIEWERS’ EYES GLAZE OVER.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They say: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“STUDY </a:t>
            </a:r>
            <a:r>
              <a:rPr lang="en-US" sz="1200" b="1" i="1" dirty="0" smtClean="0">
                <a:solidFill>
                  <a:srgbClr val="C00000"/>
                </a:solidFill>
                <a:latin typeface="Arial Rounded MT Bold" pitchFamily="34" charset="0"/>
              </a:rPr>
              <a:t>DANCE??  </a:t>
            </a:r>
            <a:r>
              <a:rPr lang="en-US" sz="1200" dirty="0" smtClean="0">
                <a:solidFill>
                  <a:srgbClr val="C00000"/>
                </a:solidFill>
                <a:latin typeface="Arial Rounded MT Bold" pitchFamily="34" charset="0"/>
              </a:rPr>
              <a:t>That sounds flaky.”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044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So I’m hoping that people who share my belief </a:t>
            </a:r>
          </a:p>
          <a:p>
            <a:pPr>
              <a:lnSpc>
                <a:spcPct val="135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THAT THESE ACTIVITIES </a:t>
            </a:r>
          </a:p>
          <a:p>
            <a:pPr>
              <a:lnSpc>
                <a:spcPct val="135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CAN TRANSFORM KIDS’ LIVES </a:t>
            </a:r>
          </a:p>
          <a:p>
            <a:pPr>
              <a:lnSpc>
                <a:spcPct val="135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      </a:t>
            </a: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might step forward </a:t>
            </a:r>
          </a:p>
          <a:p>
            <a:pPr>
              <a:lnSpc>
                <a:spcPct val="135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TO HELP FUND</a:t>
            </a:r>
            <a:r>
              <a:rPr lang="en-US" sz="1200" b="1" baseline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RESEARCH </a:t>
            </a:r>
          </a:p>
          <a:p>
            <a:pPr>
              <a:lnSpc>
                <a:spcPct val="135000"/>
              </a:lnSpc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to get the </a:t>
            </a:r>
            <a:r>
              <a:rPr lang="en-US" sz="1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SOLID SCI. EVIDENCE.</a:t>
            </a:r>
            <a:endParaRPr lang="en-CA" sz="12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8045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Research showing </a:t>
            </a:r>
            <a:r>
              <a:rPr lang="en-US" sz="1200" u="sng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HARD DATA </a:t>
            </a: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on the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benefits of these activities for EFs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is sorely needed because these activities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-- the arts, PHYSICAL EXERCISE, and time for play </a:t>
            </a:r>
          </a:p>
          <a:p>
            <a:pPr marL="0" indent="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– are being squeezed out of school curricula TO MAKE TIME FOR more academic instruction.</a:t>
            </a:r>
            <a:endParaRPr lang="en-U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716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3497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40000"/>
              </a:lnSpc>
            </a:pPr>
            <a:r>
              <a:rPr lang="fr-FR" spc="30" dirty="0" smtClean="0">
                <a:solidFill>
                  <a:srgbClr val="C00000"/>
                </a:solidFill>
              </a:rPr>
              <a:t>The arts, </a:t>
            </a:r>
            <a:r>
              <a:rPr lang="fr-FR" spc="30" dirty="0" err="1" smtClean="0">
                <a:solidFill>
                  <a:srgbClr val="C00000"/>
                </a:solidFill>
              </a:rPr>
              <a:t>play</a:t>
            </a:r>
            <a:r>
              <a:rPr lang="fr-FR" spc="30" dirty="0" smtClean="0">
                <a:solidFill>
                  <a:srgbClr val="C00000"/>
                </a:solidFill>
              </a:rPr>
              <a:t>, &amp; </a:t>
            </a:r>
            <a:r>
              <a:rPr lang="fr-FR" spc="30" dirty="0" err="1" smtClean="0">
                <a:solidFill>
                  <a:srgbClr val="C00000"/>
                </a:solidFill>
              </a:rPr>
              <a:t>physical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  <a:r>
              <a:rPr lang="fr-FR" spc="30" dirty="0" err="1" smtClean="0">
                <a:solidFill>
                  <a:srgbClr val="C00000"/>
                </a:solidFill>
              </a:rPr>
              <a:t>activity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fr-FR" spc="30" dirty="0" err="1" smtClean="0">
                <a:solidFill>
                  <a:srgbClr val="C00000"/>
                </a:solidFill>
              </a:rPr>
              <a:t>may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  <a:r>
              <a:rPr lang="fr-FR" spc="30" dirty="0" err="1" smtClean="0">
                <a:solidFill>
                  <a:srgbClr val="C00000"/>
                </a:solidFill>
              </a:rPr>
              <a:t>be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  <a:r>
              <a:rPr lang="fr-FR" spc="30" dirty="0" err="1" smtClean="0">
                <a:solidFill>
                  <a:srgbClr val="C00000"/>
                </a:solidFill>
              </a:rPr>
              <a:t>critical</a:t>
            </a:r>
            <a:r>
              <a:rPr lang="fr-FR" spc="30" dirty="0" smtClean="0">
                <a:solidFill>
                  <a:srgbClr val="C00000"/>
                </a:solidFill>
              </a:rPr>
              <a:t> for </a:t>
            </a:r>
            <a:r>
              <a:rPr lang="fr-FR" b="1" spc="30" dirty="0" smtClean="0">
                <a:solidFill>
                  <a:srgbClr val="C00000"/>
                </a:solidFill>
              </a:rPr>
              <a:t>ACHIEVING</a:t>
            </a:r>
            <a:r>
              <a:rPr lang="fr-FR" spc="30" dirty="0" smtClean="0">
                <a:solidFill>
                  <a:srgbClr val="C00000"/>
                </a:solidFill>
              </a:rPr>
              <a:t> the </a:t>
            </a:r>
            <a:r>
              <a:rPr lang="fr-FR" spc="30" dirty="0" err="1" smtClean="0">
                <a:solidFill>
                  <a:srgbClr val="C00000"/>
                </a:solidFill>
              </a:rPr>
              <a:t>outcomes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fr-FR" spc="30" dirty="0" err="1" smtClean="0">
                <a:solidFill>
                  <a:srgbClr val="C00000"/>
                </a:solidFill>
              </a:rPr>
              <a:t>we</a:t>
            </a:r>
            <a:r>
              <a:rPr lang="fr-FR" spc="30" dirty="0" smtClean="0">
                <a:solidFill>
                  <a:srgbClr val="C00000"/>
                </a:solidFill>
              </a:rPr>
              <a:t> all </a:t>
            </a:r>
            <a:r>
              <a:rPr lang="fr-FR" spc="30" dirty="0" err="1" smtClean="0">
                <a:solidFill>
                  <a:srgbClr val="C00000"/>
                </a:solidFill>
              </a:rPr>
              <a:t>want</a:t>
            </a:r>
            <a:r>
              <a:rPr lang="fr-FR" spc="30" dirty="0" smtClean="0">
                <a:solidFill>
                  <a:srgbClr val="C00000"/>
                </a:solidFill>
              </a:rPr>
              <a:t> for </a:t>
            </a:r>
            <a:r>
              <a:rPr lang="fr-FR" spc="30" dirty="0" err="1" smtClean="0">
                <a:solidFill>
                  <a:srgbClr val="C00000"/>
                </a:solidFill>
              </a:rPr>
              <a:t>our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  <a:r>
              <a:rPr lang="fr-FR" spc="30" dirty="0" err="1" smtClean="0">
                <a:solidFill>
                  <a:srgbClr val="C00000"/>
                </a:solidFill>
              </a:rPr>
              <a:t>children</a:t>
            </a:r>
            <a:r>
              <a:rPr lang="fr-FR" spc="30" dirty="0" smtClean="0">
                <a:solidFill>
                  <a:srgbClr val="C00000"/>
                </a:solidFill>
              </a:rPr>
              <a:t>.</a:t>
            </a:r>
          </a:p>
          <a:p>
            <a:pPr marL="0" indent="0" eaLnBrk="1" hangingPunct="1">
              <a:lnSpc>
                <a:spcPct val="140000"/>
              </a:lnSpc>
              <a:spcBef>
                <a:spcPts val="1800"/>
              </a:spcBef>
            </a:pPr>
            <a:r>
              <a:rPr lang="fr-FR" spc="30" dirty="0" smtClean="0">
                <a:solidFill>
                  <a:srgbClr val="C00000"/>
                </a:solidFill>
              </a:rPr>
              <a:t>	</a:t>
            </a:r>
            <a:r>
              <a:rPr lang="fr-FR" spc="30" dirty="0" err="1" smtClean="0">
                <a:solidFill>
                  <a:srgbClr val="C00000"/>
                </a:solidFill>
              </a:rPr>
              <a:t>thank</a:t>
            </a:r>
            <a:r>
              <a:rPr lang="fr-FR" spc="30" dirty="0" smtClean="0">
                <a:solidFill>
                  <a:srgbClr val="C00000"/>
                </a:solidFill>
              </a:rPr>
              <a:t> </a:t>
            </a:r>
            <a:r>
              <a:rPr lang="fr-FR" spc="30" dirty="0" err="1" smtClean="0">
                <a:solidFill>
                  <a:srgbClr val="C00000"/>
                </a:solidFill>
              </a:rPr>
              <a:t>you</a:t>
            </a:r>
            <a:endParaRPr lang="en-US" spc="3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43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r>
              <a:rPr lang="en-US" sz="2800" dirty="0" smtClean="0">
                <a:solidFill>
                  <a:srgbClr val="0023FE"/>
                </a:solidFill>
              </a:rPr>
              <a:t>thinking before you speak or act</a:t>
            </a:r>
          </a:p>
          <a:p>
            <a:pPr marL="0" lvl="1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  <a:buFontTx/>
              <a:buNone/>
            </a:pPr>
            <a:endParaRPr lang="en-US" sz="2800" dirty="0" smtClean="0">
              <a:solidFill>
                <a:srgbClr val="0023FE"/>
              </a:solidFill>
            </a:endParaRPr>
          </a:p>
          <a:p>
            <a:pPr marL="365760" lvl="1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r>
              <a:rPr lang="en-US" sz="2800" dirty="0" smtClean="0">
                <a:solidFill>
                  <a:srgbClr val="0023FE"/>
                </a:solidFill>
              </a:rPr>
              <a:t>so you don’t do something you’d regret or</a:t>
            </a:r>
            <a:r>
              <a:rPr lang="en-US" sz="2800" baseline="0" dirty="0" smtClean="0">
                <a:solidFill>
                  <a:srgbClr val="0023FE"/>
                </a:solidFill>
              </a:rPr>
              <a:t> </a:t>
            </a:r>
            <a:r>
              <a:rPr lang="en-US" sz="2800" dirty="0" smtClean="0">
                <a:solidFill>
                  <a:srgbClr val="0023FE"/>
                </a:solidFill>
              </a:rPr>
              <a:t>put your foot in your mouth</a:t>
            </a:r>
            <a:r>
              <a:rPr lang="en-US" sz="2800" baseline="0" dirty="0" smtClean="0">
                <a:solidFill>
                  <a:srgbClr val="0023FE"/>
                </a:solidFill>
              </a:rPr>
              <a:t> </a:t>
            </a:r>
          </a:p>
          <a:p>
            <a:pPr marL="365760" lvl="1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endParaRPr lang="en-US" sz="2800" baseline="0" dirty="0" smtClean="0">
              <a:solidFill>
                <a:srgbClr val="0023FE"/>
              </a:solidFill>
            </a:endParaRPr>
          </a:p>
          <a:p>
            <a:pPr marL="0" lvl="1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r>
              <a:rPr lang="en-US" sz="2800" dirty="0" smtClean="0">
                <a:solidFill>
                  <a:srgbClr val="0023FE"/>
                </a:solidFill>
              </a:rPr>
              <a:t>having the self-control to wait before making up your mind </a:t>
            </a:r>
          </a:p>
          <a:p>
            <a:pPr marL="0" lvl="1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r>
              <a:rPr lang="en-US" sz="2800" dirty="0" smtClean="0">
                <a:solidFill>
                  <a:srgbClr val="0023FE"/>
                </a:solidFill>
              </a:rPr>
              <a:t>– not jumping to a conclusion or pre-judging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20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lnSpc>
                <a:spcPct val="130000"/>
              </a:lnSpc>
              <a:spcBef>
                <a:spcPts val="1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</a:rPr>
              <a:t>resisting the temptation to quit because </a:t>
            </a:r>
          </a:p>
          <a:p>
            <a:pPr eaLnBrk="1" fontAlgn="base" hangingPunct="1">
              <a:lnSpc>
                <a:spcPct val="130000"/>
              </a:lnSpc>
              <a:spcBef>
                <a:spcPts val="1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</a:rPr>
              <a:t>    you’re frustrated, </a:t>
            </a:r>
          </a:p>
          <a:p>
            <a:pPr eaLnBrk="1" fontAlgn="base" hangingPunct="1">
              <a:lnSpc>
                <a:spcPct val="130000"/>
              </a:lnSpc>
              <a:spcBef>
                <a:spcPts val="1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23FE"/>
                </a:solidFill>
              </a:rPr>
              <a:t>        bored, or</a:t>
            </a:r>
          </a:p>
          <a:p>
            <a:pPr eaLnBrk="1" fontAlgn="base" hangingPunct="1">
              <a:lnSpc>
                <a:spcPct val="130000"/>
              </a:lnSpc>
              <a:spcBef>
                <a:spcPts val="1600"/>
              </a:spcBef>
              <a:spcAft>
                <a:spcPct val="0"/>
              </a:spcAft>
            </a:pPr>
            <a:r>
              <a:rPr lang="en-US" sz="1200" baseline="0" dirty="0" smtClean="0">
                <a:solidFill>
                  <a:srgbClr val="0023FE"/>
                </a:solidFill>
              </a:rPr>
              <a:t>   </a:t>
            </a:r>
            <a:r>
              <a:rPr lang="en-US" sz="1200" baseline="0" dirty="0" smtClean="0">
                <a:solidFill>
                  <a:srgbClr val="0023FE"/>
                </a:solidFill>
              </a:rPr>
              <a:t>    </a:t>
            </a:r>
            <a:r>
              <a:rPr lang="en-US" sz="1200" dirty="0" smtClean="0">
                <a:solidFill>
                  <a:srgbClr val="0023FE"/>
                </a:solidFill>
              </a:rPr>
              <a:t>tempted </a:t>
            </a:r>
            <a:r>
              <a:rPr lang="en-US" sz="1200" dirty="0" smtClean="0">
                <a:solidFill>
                  <a:srgbClr val="0023FE"/>
                </a:solidFill>
              </a:rPr>
              <a:t>by </a:t>
            </a:r>
            <a:r>
              <a:rPr lang="en-US" sz="1200" dirty="0" smtClean="0">
                <a:solidFill>
                  <a:srgbClr val="0023FE"/>
                </a:solidFill>
              </a:rPr>
              <a:t>things that would be far more fun</a:t>
            </a:r>
            <a:endParaRPr lang="en-US" sz="1200" dirty="0" smtClean="0">
              <a:solidFill>
                <a:srgbClr val="0023FE"/>
              </a:solidFill>
            </a:endParaRPr>
          </a:p>
          <a:p>
            <a:pPr marL="171450" indent="-17145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srgbClr val="0023FE"/>
                </a:solidFill>
              </a:rPr>
              <a:t>continuing to work even though 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Tx/>
              <a:buNone/>
            </a:pPr>
            <a:r>
              <a:rPr lang="en-US" sz="1200" dirty="0" smtClean="0">
                <a:solidFill>
                  <a:srgbClr val="0023FE"/>
                </a:solidFill>
              </a:rPr>
              <a:t>  the reward may be a long time in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573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en-CA" altLang="en-US" sz="1200" dirty="0" smtClean="0">
                <a:solidFill>
                  <a:srgbClr val="0023FE"/>
                </a:solidFill>
              </a:rPr>
              <a:t>Playing with information &amp; ideas in your mind, </a:t>
            </a:r>
          </a:p>
          <a:p>
            <a:pPr mar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en-CA" altLang="en-US" sz="1200" dirty="0" smtClean="0">
                <a:solidFill>
                  <a:srgbClr val="0023FE"/>
                </a:solidFill>
              </a:rPr>
              <a:t>relating one to another, </a:t>
            </a:r>
          </a:p>
          <a:p>
            <a:pPr mar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en-CA" altLang="en-US" sz="1200" dirty="0" smtClean="0">
                <a:solidFill>
                  <a:srgbClr val="0023FE"/>
                </a:solidFill>
              </a:rPr>
              <a:t>then dis-assembling those combinations </a:t>
            </a:r>
          </a:p>
          <a:p>
            <a:pPr mar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</a:pPr>
            <a:r>
              <a:rPr lang="en-CA" altLang="en-US" sz="1200" dirty="0" smtClean="0">
                <a:solidFill>
                  <a:srgbClr val="0023FE"/>
                </a:solidFill>
              </a:rPr>
              <a:t>and re-combining the elements in new ways. </a:t>
            </a: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Tx/>
              <a:buFontTx/>
              <a:buNone/>
              <a:tabLst/>
              <a:defRPr/>
            </a:pPr>
            <a:r>
              <a:rPr lang="en-CA" sz="1200" cap="small" dirty="0" smtClean="0">
                <a:solidFill>
                  <a:srgbClr val="0546FF"/>
                </a:solidFill>
              </a:rPr>
              <a:t>      </a:t>
            </a:r>
            <a:r>
              <a:rPr lang="en-CA" sz="1200" cap="none" baseline="0" dirty="0" smtClean="0">
                <a:solidFill>
                  <a:srgbClr val="0546FF"/>
                </a:solidFill>
              </a:rPr>
              <a:t>Working Memory </a:t>
            </a:r>
            <a:r>
              <a:rPr lang="en-CA" sz="1200" dirty="0" smtClean="0">
                <a:solidFill>
                  <a:srgbClr val="0023FE"/>
                </a:solidFill>
              </a:rPr>
              <a:t>involves holding info in mind &amp; working with it.</a:t>
            </a: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  <a:buSzTx/>
              <a:buFontTx/>
              <a:buNone/>
              <a:tabLst/>
              <a:defRPr/>
            </a:pPr>
            <a:r>
              <a:rPr lang="en-CA" sz="1200" dirty="0" smtClean="0">
                <a:solidFill>
                  <a:srgbClr val="0023FE"/>
                </a:solidFill>
              </a:rPr>
              <a:t>      It’s critical for</a:t>
            </a:r>
            <a:r>
              <a:rPr lang="en-CA" sz="1200" baseline="0" dirty="0" smtClean="0">
                <a:solidFill>
                  <a:srgbClr val="0023FE"/>
                </a:solidFill>
              </a:rPr>
              <a:t> reasoning</a:t>
            </a:r>
            <a:endParaRPr lang="en-US" sz="1200" dirty="0" smtClean="0">
              <a:solidFill>
                <a:srgbClr val="0023FE"/>
              </a:solidFill>
            </a:endParaRPr>
          </a:p>
          <a:p>
            <a:pPr mar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F0066"/>
              </a:buClr>
            </a:pPr>
            <a:endParaRPr lang="en-CA" altLang="en-US" sz="1200" dirty="0" smtClean="0">
              <a:solidFill>
                <a:srgbClr val="0023F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469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66"/>
              </a:buClr>
              <a:buSzPct val="133000"/>
            </a:pPr>
            <a:r>
              <a:rPr lang="en-US" sz="1200" dirty="0" smtClean="0">
                <a:solidFill>
                  <a:srgbClr val="0023FE"/>
                </a:solidFill>
              </a:rPr>
              <a:t>If one way of solving a problem isn’t working, 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66"/>
              </a:buClr>
              <a:buSzPct val="133000"/>
            </a:pPr>
            <a:r>
              <a:rPr lang="en-US" sz="1200" dirty="0" smtClean="0">
                <a:solidFill>
                  <a:srgbClr val="0023FE"/>
                </a:solidFill>
              </a:rPr>
              <a:t>      CAN WE CONCEIVE of the problem in a different way? 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66"/>
              </a:buClr>
              <a:buSzPct val="133000"/>
            </a:pPr>
            <a:endParaRPr lang="en-US" sz="1200" dirty="0" smtClean="0">
              <a:solidFill>
                <a:srgbClr val="0023FE"/>
              </a:solidFill>
            </a:endParaRPr>
          </a:p>
          <a:p>
            <a:pPr marL="0" indent="0" eaLnBrk="1" fontAlgn="base" hangingPunct="1">
              <a:lnSpc>
                <a:spcPct val="140000"/>
              </a:lnSpc>
              <a:spcBef>
                <a:spcPts val="68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r>
              <a:rPr lang="en-US" sz="1200" dirty="0" smtClean="0">
                <a:solidFill>
                  <a:srgbClr val="0023FE"/>
                </a:solidFill>
              </a:rPr>
              <a:t>CAN WE THINK OUTSIDE THE BOX </a:t>
            </a:r>
          </a:p>
          <a:p>
            <a:pPr marL="0" indent="0" eaLnBrk="1" fontAlgn="base" hangingPunct="1">
              <a:lnSpc>
                <a:spcPct val="140000"/>
              </a:lnSpc>
              <a:spcBef>
                <a:spcPts val="680"/>
              </a:spcBef>
              <a:spcAft>
                <a:spcPct val="0"/>
              </a:spcAft>
              <a:buClr>
                <a:srgbClr val="FF0066"/>
              </a:buClr>
              <a:buSzPct val="133000"/>
            </a:pPr>
            <a:r>
              <a:rPr lang="en-US" sz="1200" dirty="0" smtClean="0">
                <a:solidFill>
                  <a:srgbClr val="0023FE"/>
                </a:solidFill>
              </a:rPr>
              <a:t>      to come up with a different way of attacking the problem?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53DE8-A16B-4BFE-9A6F-3399F35192B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09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2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95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313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973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54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079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0C85-0717-4767-8F5C-16D868656A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18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5E3F-C03B-45A3-BE27-1B42A62235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2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FA5CD-10A7-4D29-B1DB-481C1F0395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7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64615-709D-45FD-80F8-58319317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8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4463-1106-4F84-8459-7A12F710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24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52B11-E996-4D98-AA5D-81EF017332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03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43D1-6C06-4A57-961E-04028A6B0E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21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331C2-18E0-40A0-847C-4C97DF82C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69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37674-0878-43C8-BF71-AE28B7034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97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D70C1-950A-4638-B3D7-05248CABC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19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A3FB-F097-4922-AA41-6CE90A527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24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8D638-EB1D-48F2-8D9D-82EECE3571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4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 algn="ctr">
              <a:buNone/>
              <a:defRPr/>
            </a:lvl1pPr>
            <a:lvl2pPr marL="457185" indent="0" algn="ctr">
              <a:buNone/>
              <a:defRPr/>
            </a:lvl2pPr>
            <a:lvl3pPr marL="914370" indent="0" algn="ctr">
              <a:buNone/>
              <a:defRPr/>
            </a:lvl3pPr>
            <a:lvl4pPr marL="1371557" indent="0" algn="ctr">
              <a:buNone/>
              <a:defRPr/>
            </a:lvl4pPr>
            <a:lvl5pPr marL="1828745" indent="0" algn="ctr">
              <a:buNone/>
              <a:defRPr/>
            </a:lvl5pPr>
            <a:lvl6pPr marL="2285930" indent="0" algn="ctr">
              <a:buNone/>
              <a:defRPr/>
            </a:lvl6pPr>
            <a:lvl7pPr marL="2743115" indent="0" algn="ctr">
              <a:buNone/>
              <a:defRPr/>
            </a:lvl7pPr>
            <a:lvl8pPr marL="3200300" indent="0" algn="ctr">
              <a:buNone/>
              <a:defRPr/>
            </a:lvl8pPr>
            <a:lvl9pPr marL="36574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6981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46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38" tIns="45720" rIns="91438" bIns="45720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  <a:prstGeom prst="rect">
            <a:avLst/>
          </a:prstGeom>
        </p:spPr>
        <p:txBody>
          <a:bodyPr lIns="91438" tIns="45720" rIns="91438" bIns="45720" anchor="b"/>
          <a:lstStyle>
            <a:lvl1pPr marL="0" indent="0">
              <a:buNone/>
              <a:defRPr sz="2000"/>
            </a:lvl1pPr>
            <a:lvl2pPr marL="457185" indent="0">
              <a:buNone/>
              <a:defRPr sz="1800"/>
            </a:lvl2pPr>
            <a:lvl3pPr marL="914370" indent="0">
              <a:buNone/>
              <a:defRPr sz="1600"/>
            </a:lvl3pPr>
            <a:lvl4pPr marL="1371557" indent="0">
              <a:buNone/>
              <a:defRPr sz="1400"/>
            </a:lvl4pPr>
            <a:lvl5pPr marL="1828745" indent="0">
              <a:buNone/>
              <a:defRPr sz="1400"/>
            </a:lvl5pPr>
            <a:lvl6pPr marL="2285930" indent="0">
              <a:buNone/>
              <a:defRPr sz="1400"/>
            </a:lvl6pPr>
            <a:lvl7pPr marL="2743115" indent="0">
              <a:buNone/>
              <a:defRPr sz="1400"/>
            </a:lvl7pPr>
            <a:lvl8pPr marL="3200300" indent="0">
              <a:buNone/>
              <a:defRPr sz="1400"/>
            </a:lvl8pPr>
            <a:lvl9pPr marL="36574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4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092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570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8" tIns="45720" rIns="91438" bIns="45720"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0" indent="0">
              <a:buNone/>
              <a:defRPr sz="1600" b="1"/>
            </a:lvl8pPr>
            <a:lvl9pPr marL="36574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</p:spPr>
        <p:txBody>
          <a:bodyPr lIns="91438" tIns="45720" rIns="91438" bIns="45720"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0" indent="0">
              <a:buNone/>
              <a:defRPr sz="1600" b="1"/>
            </a:lvl8pPr>
            <a:lvl9pPr marL="36574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581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3745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152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  <a:prstGeom prst="rect">
            <a:avLst/>
          </a:prstGeom>
        </p:spPr>
        <p:txBody>
          <a:bodyPr lIns="91438" tIns="45720" rIns="91438" bIns="4572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</p:spPr>
        <p:txBody>
          <a:bodyPr lIns="91438" tIns="45720" rIns="91438" bIns="4572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7" indent="0">
              <a:buNone/>
              <a:defRPr sz="900"/>
            </a:lvl4pPr>
            <a:lvl5pPr marL="1828745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0" indent="0">
              <a:buNone/>
              <a:defRPr sz="900"/>
            </a:lvl8pPr>
            <a:lvl9pPr marL="36574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337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8" tIns="45720" rIns="91438" bIns="4572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7" indent="0">
              <a:buNone/>
              <a:defRPr sz="2000"/>
            </a:lvl4pPr>
            <a:lvl5pPr marL="1828745" indent="0">
              <a:buNone/>
              <a:defRPr sz="2000"/>
            </a:lvl5pPr>
            <a:lvl6pPr marL="2285930" indent="0">
              <a:buNone/>
              <a:defRPr sz="2000"/>
            </a:lvl6pPr>
            <a:lvl7pPr marL="2743115" indent="0">
              <a:buNone/>
              <a:defRPr sz="2000"/>
            </a:lvl7pPr>
            <a:lvl8pPr marL="3200300" indent="0">
              <a:buNone/>
              <a:defRPr sz="2000"/>
            </a:lvl8pPr>
            <a:lvl9pPr marL="36574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8" tIns="45720" rIns="91438" bIns="45720"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7" indent="0">
              <a:buNone/>
              <a:defRPr sz="900"/>
            </a:lvl4pPr>
            <a:lvl5pPr marL="1828745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0" indent="0">
              <a:buNone/>
              <a:defRPr sz="900"/>
            </a:lvl8pPr>
            <a:lvl9pPr marL="36574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875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579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87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95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8" tIns="45720" rIns="91438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905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lIns="91438" tIns="45720" rIns="91438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0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5" indent="0" algn="ctr">
              <a:buNone/>
              <a:defRPr/>
            </a:lvl2pPr>
            <a:lvl3pPr marL="914370" indent="0" algn="ctr">
              <a:buNone/>
              <a:defRPr/>
            </a:lvl3pPr>
            <a:lvl4pPr marL="1371557" indent="0" algn="ctr">
              <a:buNone/>
              <a:defRPr/>
            </a:lvl4pPr>
            <a:lvl5pPr marL="1828745" indent="0" algn="ctr">
              <a:buNone/>
              <a:defRPr/>
            </a:lvl5pPr>
            <a:lvl6pPr marL="2285930" indent="0" algn="ctr">
              <a:buNone/>
              <a:defRPr/>
            </a:lvl6pPr>
            <a:lvl7pPr marL="2743115" indent="0" algn="ctr">
              <a:buNone/>
              <a:defRPr/>
            </a:lvl7pPr>
            <a:lvl8pPr marL="3200300" indent="0" algn="ctr">
              <a:buNone/>
              <a:defRPr/>
            </a:lvl8pPr>
            <a:lvl9pPr marL="36574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4BC19-D84F-453E-B3FD-C8F9C181D3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4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38156-74C3-49EB-A7EC-98356CF3D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84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5" indent="0">
              <a:buNone/>
              <a:defRPr sz="1800"/>
            </a:lvl2pPr>
            <a:lvl3pPr marL="914370" indent="0">
              <a:buNone/>
              <a:defRPr sz="1600"/>
            </a:lvl3pPr>
            <a:lvl4pPr marL="1371557" indent="0">
              <a:buNone/>
              <a:defRPr sz="1400"/>
            </a:lvl4pPr>
            <a:lvl5pPr marL="1828745" indent="0">
              <a:buNone/>
              <a:defRPr sz="1400"/>
            </a:lvl5pPr>
            <a:lvl6pPr marL="2285930" indent="0">
              <a:buNone/>
              <a:defRPr sz="1400"/>
            </a:lvl6pPr>
            <a:lvl7pPr marL="2743115" indent="0">
              <a:buNone/>
              <a:defRPr sz="1400"/>
            </a:lvl7pPr>
            <a:lvl8pPr marL="3200300" indent="0">
              <a:buNone/>
              <a:defRPr sz="1400"/>
            </a:lvl8pPr>
            <a:lvl9pPr marL="36574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52B14-8CCE-4B4F-867C-4DA3067395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14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1FC6B-01B7-4DD0-B526-8B020847D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68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0" indent="0">
              <a:buNone/>
              <a:defRPr sz="1600" b="1"/>
            </a:lvl8pPr>
            <a:lvl9pPr marL="36574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0" indent="0">
              <a:buNone/>
              <a:defRPr sz="1600" b="1"/>
            </a:lvl8pPr>
            <a:lvl9pPr marL="36574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38D8-B8D4-4098-BEB9-EA2FBA386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95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F590-33C6-4ADB-A459-6D4EE40B5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34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9A6C4-9B2C-441F-AA07-56350E27D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8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7" indent="0">
              <a:buNone/>
              <a:defRPr sz="900"/>
            </a:lvl4pPr>
            <a:lvl5pPr marL="1828745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0" indent="0">
              <a:buNone/>
              <a:defRPr sz="900"/>
            </a:lvl8pPr>
            <a:lvl9pPr marL="36574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E892D-32D5-487F-B8C3-B68641C927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0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7" indent="0">
              <a:buNone/>
              <a:defRPr sz="2000"/>
            </a:lvl4pPr>
            <a:lvl5pPr marL="1828745" indent="0">
              <a:buNone/>
              <a:defRPr sz="2000"/>
            </a:lvl5pPr>
            <a:lvl6pPr marL="2285930" indent="0">
              <a:buNone/>
              <a:defRPr sz="2000"/>
            </a:lvl6pPr>
            <a:lvl7pPr marL="2743115" indent="0">
              <a:buNone/>
              <a:defRPr sz="2000"/>
            </a:lvl7pPr>
            <a:lvl8pPr marL="3200300" indent="0">
              <a:buNone/>
              <a:defRPr sz="2000"/>
            </a:lvl8pPr>
            <a:lvl9pPr marL="365748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7" indent="0">
              <a:buNone/>
              <a:defRPr sz="900"/>
            </a:lvl4pPr>
            <a:lvl5pPr marL="1828745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0" indent="0">
              <a:buNone/>
              <a:defRPr sz="900"/>
            </a:lvl8pPr>
            <a:lvl9pPr marL="36574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AB02B-3DBD-4EA7-980F-1B336088FE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270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5A29-90F2-4275-83DF-70F9720950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44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C9D82-8354-4200-8AB0-214E1985DB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5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143F-E887-417E-BCCF-DAAEAC559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89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0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575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38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21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32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02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1518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5794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527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78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48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4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94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925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91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6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337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2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185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169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437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48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0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0C85-0717-4767-8F5C-16D868656A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22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5E3F-C03B-45A3-BE27-1B42A62235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2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FA5CD-10A7-4D29-B1DB-481C1F0395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658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64615-709D-45FD-80F8-58319317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2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0963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4463-1106-4F84-8459-7A12F710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91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52B11-E996-4D98-AA5D-81EF017332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63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43D1-6C06-4A57-961E-04028A6B0E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20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331C2-18E0-40A0-847C-4C97DF82C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78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37674-0878-43C8-BF71-AE28B7034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33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D70C1-950A-4638-B3D7-05248CABC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999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A3FB-F097-4922-AA41-6CE90A527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97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8D638-EB1D-48F2-8D9D-82EECE3571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1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85413F-984A-4FB5-A13D-BFC1496F4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67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D0CAC25-64B3-4821-AAB8-A02F734AE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6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1069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AE79344-86D6-45D7-962C-4921B5875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732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F6C541-D019-4EAD-A2E3-308A3CE68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62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74E71BD-AA24-4A65-85EE-E01943857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83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5648E8-7AF5-49CE-B21A-D9D111DC6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3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7E8C77-3CD7-48DB-AAE6-C1DC7A418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328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63C804-C8F1-40EF-BBA9-5705E22FB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93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9F121B-E6FF-4CA4-B093-205BF6E7F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83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C04465-7449-477F-8F9E-C12EF9CB8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3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1AA52B-964D-4F45-983F-961E3BA39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592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52586B-2B24-40DF-9000-49C936CD0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81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51AB1-DAB9-4BED-B059-1C98B09DFF3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25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0" indent="-34289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6" indent="-28574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65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5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35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21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08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9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80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C91C16-0ABA-48B3-AD65-0E19DF3BF2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0" indent="-34289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6" indent="-28574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65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5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35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21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08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9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80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0000CC"/>
            </a:gs>
            <a:gs pos="100000">
              <a:srgbClr val="0000CC">
                <a:gamma/>
                <a:shade val="41176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51AB1-DAB9-4BED-B059-1C98B09DFF3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15C76B-292F-40C5-B6A9-23FDC110FA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source=images&amp;cd=&amp;cad=rja&amp;uact=8&amp;docid=uXjR4ordoqZB4M&amp;tbnid=JRuz9i4h8x1K0M:&amp;ved=0CAUQjRw&amp;url=http://www.directrelief.org/2012/12/improving-the-lives-of-mothers-children-in-indonesia/&amp;ei=OE68U5XhIebFigKtt4CQCw&amp;bvm=bv.70138588,d.cGE&amp;psig=AFQjCNHHw7midhnjmaNXeJwYObL8Q4o3mQ&amp;ust=1404936106707838" TargetMode="Externa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docid=_UzkX8ja3_gPMM&amp;tbnid=UBFyJXMOpFH0aM:&amp;ved=0CAUQjRw&amp;url=http://calperformances.org/learn/news_features/season_announcement_1213/fffa/fffa23.php&amp;ei=iky8U9X6DMn9igKv-4H4DQ&amp;bvm=bv.70138588,d.cGE&amp;psig=AFQjCNG9tuha_6xWo-xO16IUbwoV8VfIlw&amp;ust=140493557652031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6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" y="1447800"/>
            <a:ext cx="8928484" cy="3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marL="514350" indent="-514350" algn="ctr" eaLnBrk="1" fontAlgn="base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  <a:buFont typeface="+mj-lt"/>
              <a:buAutoNum type="arabicParenR" startAt="3"/>
            </a:pPr>
            <a:r>
              <a:rPr lang="en-US" sz="3800" dirty="0" smtClean="0">
                <a:solidFill>
                  <a:srgbClr val="FF0066"/>
                </a:solidFill>
              </a:rPr>
              <a:t> Creativity in seeing </a:t>
            </a:r>
            <a:r>
              <a:rPr lang="en-CA" altLang="en-US" sz="3800" dirty="0" smtClean="0">
                <a:solidFill>
                  <a:srgbClr val="FF0066"/>
                </a:solidFill>
              </a:rPr>
              <a:t>connections </a:t>
            </a:r>
            <a:r>
              <a:rPr lang="en-CA" altLang="en-US" sz="3800" dirty="0">
                <a:solidFill>
                  <a:srgbClr val="FF0066"/>
                </a:solidFill>
              </a:rPr>
              <a:t>between seemingly unconnected </a:t>
            </a:r>
            <a:r>
              <a:rPr lang="en-CA" altLang="en-US" sz="3800" dirty="0" smtClean="0">
                <a:solidFill>
                  <a:srgbClr val="FF0066"/>
                </a:solidFill>
              </a:rPr>
              <a:t>ideas or facts</a:t>
            </a:r>
          </a:p>
          <a:p>
            <a:pPr algn="ctr" eaLnBrk="1" fontAlgn="base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</a:pPr>
            <a:endParaRPr lang="en-CA" altLang="en-US" sz="3800" dirty="0" smtClean="0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440668"/>
            <a:ext cx="9143999" cy="5796644"/>
          </a:xfrm>
          <a:prstGeom prst="roundRect">
            <a:avLst/>
          </a:prstGeom>
          <a:noFill/>
          <a:ln w="101600">
            <a:solidFill>
              <a:srgbClr val="376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26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80679" y="1335208"/>
            <a:ext cx="8081963" cy="237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marL="457200" indent="-457200" algn="ctr" eaLnBrk="1" fontAlgn="base" hangingPunct="1">
              <a:lnSpc>
                <a:spcPct val="130000"/>
              </a:lnSpc>
              <a:spcAft>
                <a:spcPct val="0"/>
              </a:spcAft>
              <a:buClr>
                <a:srgbClr val="FF0066"/>
              </a:buClr>
              <a:buFont typeface="Arial Rounded MT Bold" pitchFamily="34" charset="0"/>
              <a:buNone/>
            </a:pPr>
            <a:r>
              <a:rPr lang="en-US" sz="3800" dirty="0">
                <a:solidFill>
                  <a:srgbClr val="FF0066"/>
                </a:solidFill>
              </a:rPr>
              <a:t>4</a:t>
            </a:r>
            <a:r>
              <a:rPr lang="en-US" sz="3800" dirty="0" smtClean="0">
                <a:solidFill>
                  <a:srgbClr val="FF0066"/>
                </a:solidFill>
              </a:rPr>
              <a:t>) Creativity in seeing familiar things in new ways,  </a:t>
            </a:r>
          </a:p>
          <a:p>
            <a:pPr marL="457200" indent="-457200" algn="ctr" eaLnBrk="1" fontAlgn="base" hangingPunct="1">
              <a:lnSpc>
                <a:spcPct val="130000"/>
              </a:lnSpc>
              <a:spcAft>
                <a:spcPct val="0"/>
              </a:spcAft>
              <a:buClr>
                <a:srgbClr val="FF0066"/>
              </a:buClr>
              <a:buFont typeface="Arial Rounded MT Bold" pitchFamily="34" charset="0"/>
              <a:buNone/>
            </a:pPr>
            <a:r>
              <a:rPr lang="en-US" sz="3800" dirty="0" smtClean="0">
                <a:solidFill>
                  <a:srgbClr val="FF0066"/>
                </a:solidFill>
              </a:rPr>
              <a:t>from different perspectives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483" y="304800"/>
            <a:ext cx="8755001" cy="5796644"/>
          </a:xfrm>
          <a:prstGeom prst="roundRect">
            <a:avLst/>
          </a:prstGeom>
          <a:noFill/>
          <a:ln w="101600">
            <a:solidFill>
              <a:srgbClr val="376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5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-16041" y="1322963"/>
            <a:ext cx="916004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indent="288925" algn="ctr"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546FF"/>
                </a:solidFill>
              </a:rPr>
              <a:t>and finally….</a:t>
            </a:r>
          </a:p>
          <a:p>
            <a:pPr algn="ctr"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66"/>
                </a:solidFill>
              </a:rPr>
              <a:t>5) Flexibility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3483" y="304800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0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891380" y="1022096"/>
            <a:ext cx="749062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500" dirty="0" smtClean="0">
                <a:solidFill>
                  <a:srgbClr val="00B4B1"/>
                </a:solidFill>
                <a:latin typeface="Arial Rounded MT Bold" pitchFamily="34" charset="0"/>
              </a:rPr>
              <a:t>If you want your child to do well in school &amp; in life, </a:t>
            </a:r>
            <a:r>
              <a:rPr lang="en-US" sz="4500" dirty="0" smtClean="0">
                <a:solidFill>
                  <a:srgbClr val="003FF2"/>
                </a:solidFill>
                <a:latin typeface="Arial Rounded MT Bold" pitchFamily="34" charset="0"/>
              </a:rPr>
              <a:t>help your child develop healthy exec. functions.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81000" y="533400"/>
            <a:ext cx="8458200" cy="5212080"/>
          </a:xfrm>
          <a:prstGeom prst="roundRect">
            <a:avLst/>
          </a:prstGeom>
          <a:noFill/>
          <a:ln w="762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marR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44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219200" y="1447800"/>
            <a:ext cx="7132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500" dirty="0" smtClean="0">
                <a:solidFill>
                  <a:srgbClr val="003FF2"/>
                </a:solidFill>
                <a:latin typeface="Arial Rounded MT Bold" pitchFamily="34" charset="0"/>
              </a:rPr>
              <a:t>The good news is that Executive Functions </a:t>
            </a:r>
          </a:p>
          <a:p>
            <a:pPr algn="ctr" fontAlgn="base">
              <a:lnSpc>
                <a:spcPct val="140000"/>
              </a:lnSpc>
              <a:spcAft>
                <a:spcPct val="0"/>
              </a:spcAft>
            </a:pPr>
            <a:r>
              <a:rPr lang="en-US" sz="4500" dirty="0" smtClean="0">
                <a:solidFill>
                  <a:srgbClr val="003FF2"/>
                </a:solidFill>
                <a:latin typeface="Arial Rounded MT Bold" pitchFamily="34" charset="0"/>
              </a:rPr>
              <a:t>can be improved.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762000" y="685800"/>
            <a:ext cx="7848600" cy="4876800"/>
          </a:xfrm>
          <a:prstGeom prst="roundRect">
            <a:avLst/>
          </a:prstGeom>
          <a:noFill/>
          <a:ln w="762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marR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18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4690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7988300" cy="580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In fact, it turns out that many different </a:t>
            </a:r>
            <a:r>
              <a:rPr lang="en-US" sz="2700" dirty="0">
                <a:solidFill>
                  <a:srgbClr val="0546FF"/>
                </a:solidFill>
              </a:rPr>
              <a:t>activities </a:t>
            </a:r>
            <a:r>
              <a:rPr lang="en-US" sz="2700" dirty="0" smtClean="0">
                <a:solidFill>
                  <a:srgbClr val="0546FF"/>
                </a:solidFill>
              </a:rPr>
              <a:t>have been shown to improve EFs, including… </a:t>
            </a: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computerized training, </a:t>
            </a: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games, </a:t>
            </a: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aerobics</a:t>
            </a:r>
            <a:r>
              <a:rPr lang="en-US" sz="2700" dirty="0">
                <a:solidFill>
                  <a:srgbClr val="0546FF"/>
                </a:solidFill>
              </a:rPr>
              <a:t>, </a:t>
            </a:r>
            <a:endParaRPr lang="en-US" sz="2700" dirty="0" smtClean="0">
              <a:solidFill>
                <a:srgbClr val="0546FF"/>
              </a:solidFill>
            </a:endParaRP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traditional martial </a:t>
            </a:r>
            <a:r>
              <a:rPr lang="en-US" sz="2700" dirty="0">
                <a:solidFill>
                  <a:srgbClr val="0546FF"/>
                </a:solidFill>
              </a:rPr>
              <a:t>arts, </a:t>
            </a:r>
            <a:endParaRPr lang="en-US" sz="2700" dirty="0" smtClean="0">
              <a:solidFill>
                <a:srgbClr val="0546FF"/>
              </a:solidFill>
            </a:endParaRP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yoga</a:t>
            </a:r>
            <a:r>
              <a:rPr lang="en-US" sz="2700" dirty="0">
                <a:solidFill>
                  <a:srgbClr val="0546FF"/>
                </a:solidFill>
              </a:rPr>
              <a:t>, </a:t>
            </a:r>
            <a:endParaRPr lang="en-US" sz="2700" dirty="0" smtClean="0">
              <a:solidFill>
                <a:srgbClr val="0546FF"/>
              </a:solidFill>
            </a:endParaRPr>
          </a:p>
          <a:p>
            <a:pPr marL="741363" indent="-28416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mindfulness</a:t>
            </a:r>
            <a:r>
              <a:rPr lang="en-US" sz="2700" dirty="0">
                <a:solidFill>
                  <a:srgbClr val="0546FF"/>
                </a:solidFill>
              </a:rPr>
              <a:t>, </a:t>
            </a:r>
            <a:r>
              <a:rPr lang="en-US" sz="2700" dirty="0" smtClean="0">
                <a:solidFill>
                  <a:srgbClr val="0546FF"/>
                </a:solidFill>
              </a:rPr>
              <a:t>&amp; </a:t>
            </a:r>
          </a:p>
          <a:p>
            <a:pPr marL="1025525" indent="-56832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 smtClean="0">
                <a:solidFill>
                  <a:srgbClr val="0546FF"/>
                </a:solidFill>
              </a:rPr>
              <a:t>certain school curricula (like Tools of the Mind, Montessori, and PATHS).</a:t>
            </a:r>
            <a:endParaRPr lang="en-US" sz="2700" dirty="0">
              <a:solidFill>
                <a:srgbClr val="054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42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3474" name="Text Box 2"/>
          <p:cNvSpPr txBox="1">
            <a:spLocks noChangeArrowheads="1"/>
          </p:cNvSpPr>
          <p:nvPr/>
        </p:nvSpPr>
        <p:spPr bwMode="auto">
          <a:xfrm>
            <a:off x="943596" y="636918"/>
            <a:ext cx="7514604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200" spc="20" dirty="0" smtClean="0">
                <a:solidFill>
                  <a:srgbClr val="1D3DFF"/>
                </a:solidFill>
              </a:rPr>
              <a:t>I </a:t>
            </a:r>
            <a:r>
              <a:rPr lang="en-CA" sz="3200" spc="20" dirty="0" smtClean="0">
                <a:solidFill>
                  <a:srgbClr val="1D3DFF"/>
                </a:solidFill>
              </a:rPr>
              <a:t>predict that the activities that will </a:t>
            </a:r>
            <a:r>
              <a:rPr lang="en-CA" sz="3200" i="1" spc="20" dirty="0" smtClean="0">
                <a:solidFill>
                  <a:srgbClr val="FF0066"/>
                </a:solidFill>
              </a:rPr>
              <a:t>most successfully</a:t>
            </a:r>
            <a:r>
              <a:rPr lang="en-CA" sz="3200" spc="20" dirty="0" smtClean="0">
                <a:solidFill>
                  <a:srgbClr val="1D3DFF"/>
                </a:solidFill>
              </a:rPr>
              <a:t>  improve EFs will not only work on training and improving EFs but will also </a:t>
            </a:r>
            <a:r>
              <a:rPr lang="en-CA" sz="3200" i="1" spc="20" dirty="0" smtClean="0">
                <a:solidFill>
                  <a:srgbClr val="FF0066"/>
                </a:solidFill>
              </a:rPr>
              <a:t>indirectly support</a:t>
            </a:r>
            <a:r>
              <a:rPr lang="en-CA" sz="3200" spc="20" dirty="0" smtClean="0">
                <a:solidFill>
                  <a:srgbClr val="1D3DFF"/>
                </a:solidFill>
              </a:rPr>
              <a:t>  EFs by </a:t>
            </a:r>
            <a:r>
              <a:rPr lang="en-CA" sz="3200" spc="20" dirty="0" smtClean="0">
                <a:solidFill>
                  <a:srgbClr val="00B0AC"/>
                </a:solidFill>
              </a:rPr>
              <a:t>lessening things that impair </a:t>
            </a:r>
            <a:r>
              <a:rPr lang="en-CA" sz="3200" spc="20" dirty="0" smtClean="0">
                <a:solidFill>
                  <a:srgbClr val="1D3DFF"/>
                </a:solidFill>
              </a:rPr>
              <a:t>EFs and </a:t>
            </a:r>
            <a:r>
              <a:rPr lang="en-CA" sz="3200" spc="20" dirty="0" smtClean="0">
                <a:solidFill>
                  <a:srgbClr val="00B0AC"/>
                </a:solidFill>
              </a:rPr>
              <a:t>enhancing things that support</a:t>
            </a:r>
            <a:r>
              <a:rPr lang="en-CA" sz="3200" spc="20" dirty="0" smtClean="0">
                <a:solidFill>
                  <a:srgbClr val="1D3DFF"/>
                </a:solidFill>
              </a:rPr>
              <a:t> EFs.</a:t>
            </a:r>
            <a:endParaRPr lang="en-US" sz="3200" spc="20" dirty="0" smtClean="0">
              <a:solidFill>
                <a:srgbClr val="1D3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0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050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568" y="1295400"/>
            <a:ext cx="7488832" cy="331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5200" dirty="0" smtClean="0">
                <a:solidFill>
                  <a:srgbClr val="003FF2"/>
                </a:solidFill>
                <a:latin typeface="Arial Rounded MT Bold" panose="020F0704030504030204" pitchFamily="34" charset="0"/>
              </a:rPr>
              <a:t>Children do NOT need </a:t>
            </a:r>
            <a:r>
              <a:rPr lang="en-CA" sz="5200" dirty="0">
                <a:solidFill>
                  <a:srgbClr val="003FF2"/>
                </a:solidFill>
                <a:latin typeface="Arial Rounded MT Bold" panose="020F0704030504030204" pitchFamily="34" charset="0"/>
              </a:rPr>
              <a:t>basic </a:t>
            </a:r>
            <a:r>
              <a:rPr lang="en-CA" sz="5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literacy skills </a:t>
            </a:r>
            <a:r>
              <a:rPr lang="en-CA" sz="5200" dirty="0">
                <a:solidFill>
                  <a:srgbClr val="003FF2"/>
                </a:solidFill>
                <a:latin typeface="Arial Rounded MT Bold" panose="020F0704030504030204" pitchFamily="34" charset="0"/>
              </a:rPr>
              <a:t>to be ready for school.</a:t>
            </a:r>
            <a:endParaRPr lang="en-US" sz="5200" dirty="0">
              <a:solidFill>
                <a:srgbClr val="003FF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3483" y="440668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6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789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295400" y="579105"/>
            <a:ext cx="8047799" cy="55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sz="3400" dirty="0" smtClean="0">
                <a:solidFill>
                  <a:srgbClr val="0023FE"/>
                </a:solidFill>
              </a:rPr>
              <a:t>If you’re</a:t>
            </a:r>
          </a:p>
          <a:p>
            <a:pPr eaLnBrk="1" fontAlgn="base" hangingPunct="1">
              <a:lnSpc>
                <a:spcPct val="12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3400" dirty="0">
                <a:solidFill>
                  <a:srgbClr val="0023FE"/>
                </a:solidFill>
                <a:latin typeface="Arial Rounded MT Bold"/>
              </a:rPr>
              <a:t>	</a:t>
            </a:r>
            <a:r>
              <a:rPr lang="en-US" sz="3400" dirty="0">
                <a:solidFill>
                  <a:srgbClr val="FF0066"/>
                </a:solidFill>
                <a:latin typeface="Arial Rounded MT Bold"/>
              </a:rPr>
              <a:t>• </a:t>
            </a:r>
            <a:r>
              <a:rPr lang="en-US" sz="3400" dirty="0" smtClean="0">
                <a:solidFill>
                  <a:srgbClr val="0023FE"/>
                </a:solidFill>
              </a:rPr>
              <a:t>sad or stressed	</a:t>
            </a:r>
          </a:p>
          <a:p>
            <a:pPr eaLnBrk="1" fontAlgn="base" hangingPunct="1">
              <a:lnSpc>
                <a:spcPct val="12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3400" dirty="0">
                <a:solidFill>
                  <a:srgbClr val="0023FE"/>
                </a:solidFill>
                <a:latin typeface="Arial Rounded MT Bold"/>
              </a:rPr>
              <a:t>	</a:t>
            </a:r>
            <a:r>
              <a:rPr lang="en-US" sz="3400" dirty="0" smtClean="0">
                <a:solidFill>
                  <a:srgbClr val="FF0066"/>
                </a:solidFill>
                <a:latin typeface="Arial Rounded MT Bold"/>
              </a:rPr>
              <a:t>• </a:t>
            </a:r>
            <a:r>
              <a:rPr lang="en-US" sz="3400" dirty="0" smtClean="0">
                <a:solidFill>
                  <a:srgbClr val="0023FE"/>
                </a:solidFill>
              </a:rPr>
              <a:t>lonely </a:t>
            </a:r>
          </a:p>
          <a:p>
            <a:pPr eaLnBrk="1" fontAlgn="base" hangingPunct="1">
              <a:lnSpc>
                <a:spcPct val="12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3400" dirty="0">
                <a:solidFill>
                  <a:srgbClr val="0023FE"/>
                </a:solidFill>
                <a:latin typeface="Arial Rounded MT Bold"/>
              </a:rPr>
              <a:t>	</a:t>
            </a:r>
            <a:r>
              <a:rPr lang="en-US" sz="3400" dirty="0">
                <a:solidFill>
                  <a:srgbClr val="FF0066"/>
                </a:solidFill>
                <a:latin typeface="Arial Rounded MT Bold"/>
              </a:rPr>
              <a:t>• </a:t>
            </a:r>
            <a:r>
              <a:rPr lang="en-US" sz="3400" dirty="0" smtClean="0">
                <a:solidFill>
                  <a:srgbClr val="0023FE"/>
                </a:solidFill>
              </a:rPr>
              <a:t>sleep-deprived, or </a:t>
            </a:r>
            <a:endParaRPr lang="en-US" sz="3400" dirty="0">
              <a:solidFill>
                <a:srgbClr val="0023FE"/>
              </a:solidFill>
            </a:endParaRPr>
          </a:p>
          <a:p>
            <a:pPr eaLnBrk="1" fontAlgn="base" hangingPunct="1">
              <a:lnSpc>
                <a:spcPct val="12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3400" dirty="0">
                <a:solidFill>
                  <a:srgbClr val="0023FE"/>
                </a:solidFill>
                <a:latin typeface="Arial Rounded MT Bold"/>
              </a:rPr>
              <a:t>	</a:t>
            </a:r>
            <a:r>
              <a:rPr lang="en-US" sz="3400" dirty="0">
                <a:solidFill>
                  <a:srgbClr val="FF0066"/>
                </a:solidFill>
                <a:latin typeface="Arial Rounded MT Bold"/>
              </a:rPr>
              <a:t>• </a:t>
            </a:r>
            <a:r>
              <a:rPr lang="en-US" sz="3400" dirty="0" smtClean="0">
                <a:solidFill>
                  <a:srgbClr val="0023FE"/>
                </a:solidFill>
              </a:rPr>
              <a:t>not </a:t>
            </a:r>
            <a:r>
              <a:rPr lang="en-US" sz="3400" dirty="0">
                <a:solidFill>
                  <a:srgbClr val="0023FE"/>
                </a:solidFill>
              </a:rPr>
              <a:t>physically </a:t>
            </a:r>
            <a:r>
              <a:rPr lang="en-US" sz="3400" dirty="0" smtClean="0">
                <a:solidFill>
                  <a:srgbClr val="0023FE"/>
                </a:solidFill>
              </a:rPr>
              <a:t>fit </a:t>
            </a:r>
          </a:p>
          <a:p>
            <a:pPr eaLnBrk="1" fontAlgn="base" hangingPunct="1">
              <a:lnSpc>
                <a:spcPct val="125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3400" dirty="0">
                <a:solidFill>
                  <a:srgbClr val="0023FE"/>
                </a:solidFill>
              </a:rPr>
              <a:t>PFC &amp; EFs </a:t>
            </a:r>
            <a:r>
              <a:rPr lang="en-US" sz="3400" dirty="0" smtClean="0">
                <a:solidFill>
                  <a:srgbClr val="0023FE"/>
                </a:solidFill>
              </a:rPr>
              <a:t>are the </a:t>
            </a:r>
            <a:r>
              <a:rPr lang="en-US" sz="3400" dirty="0">
                <a:solidFill>
                  <a:srgbClr val="FF0066"/>
                </a:solidFill>
              </a:rPr>
              <a:t>first to suffer,</a:t>
            </a:r>
            <a:r>
              <a:rPr lang="en-US" sz="3400" dirty="0">
                <a:solidFill>
                  <a:srgbClr val="0023FE"/>
                </a:solidFill>
              </a:rPr>
              <a:t> </a:t>
            </a:r>
            <a:endParaRPr lang="en-US" sz="3400" dirty="0" smtClean="0">
              <a:solidFill>
                <a:srgbClr val="0023FE"/>
              </a:solidFill>
            </a:endParaRPr>
          </a:p>
          <a:p>
            <a:pPr eaLnBrk="1" fontAlgn="base" hangingPunct="1">
              <a:lnSpc>
                <a:spcPct val="125000"/>
              </a:lnSpc>
              <a:spcAft>
                <a:spcPct val="0"/>
              </a:spcAft>
            </a:pPr>
            <a:r>
              <a:rPr lang="en-US" sz="3400" dirty="0" smtClean="0">
                <a:solidFill>
                  <a:srgbClr val="0023FE"/>
                </a:solidFill>
              </a:rPr>
              <a:t>&amp; </a:t>
            </a:r>
            <a:r>
              <a:rPr lang="en-US" sz="3400" dirty="0" smtClean="0">
                <a:solidFill>
                  <a:srgbClr val="FF0066"/>
                </a:solidFill>
              </a:rPr>
              <a:t>suffer </a:t>
            </a:r>
            <a:r>
              <a:rPr lang="en-US" sz="3400" dirty="0">
                <a:solidFill>
                  <a:srgbClr val="FF0066"/>
                </a:solidFill>
              </a:rPr>
              <a:t>THE </a:t>
            </a:r>
            <a:r>
              <a:rPr lang="en-US" sz="3400" dirty="0" smtClean="0">
                <a:solidFill>
                  <a:srgbClr val="FF0066"/>
                </a:solidFill>
              </a:rPr>
              <a:t>MOST.</a:t>
            </a:r>
            <a:endParaRPr lang="en-US" sz="3400" dirty="0" smtClean="0">
              <a:solidFill>
                <a:srgbClr val="0023F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" y="76200"/>
            <a:ext cx="8970517" cy="6705600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12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514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98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9442" name="Rectangle 2"/>
          <p:cNvSpPr>
            <a:spLocks noChangeArrowheads="1"/>
          </p:cNvSpPr>
          <p:nvPr/>
        </p:nvSpPr>
        <p:spPr bwMode="auto">
          <a:xfrm>
            <a:off x="950976" y="1654056"/>
            <a:ext cx="7132638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75000"/>
              </a:lnSpc>
            </a:pPr>
            <a:r>
              <a:rPr lang="en-US" sz="5000" dirty="0" smtClean="0">
                <a:solidFill>
                  <a:srgbClr val="0023FE"/>
                </a:solidFill>
                <a:latin typeface="Arial Rounded MT Bold" pitchFamily="34" charset="0"/>
              </a:rPr>
              <a:t>Imperfect</a:t>
            </a:r>
            <a:r>
              <a:rPr lang="en-US" sz="5000" spc="100" dirty="0" smtClean="0">
                <a:solidFill>
                  <a:srgbClr val="0023FE"/>
                </a:solidFill>
                <a:latin typeface="Arial Rounded MT Bold" pitchFamily="34" charset="0"/>
              </a:rPr>
              <a:t> </a:t>
            </a:r>
            <a:r>
              <a:rPr lang="en-US" sz="5000" dirty="0" smtClean="0">
                <a:solidFill>
                  <a:srgbClr val="0023FE"/>
                </a:solidFill>
                <a:latin typeface="Arial Rounded MT Bold" pitchFamily="34" charset="0"/>
              </a:rPr>
              <a:t>≠</a:t>
            </a:r>
            <a:r>
              <a:rPr lang="en-US" sz="5000" spc="100" dirty="0" smtClean="0">
                <a:solidFill>
                  <a:srgbClr val="0023FE"/>
                </a:solidFill>
                <a:latin typeface="Arial Rounded MT Bold" pitchFamily="34" charset="0"/>
              </a:rPr>
              <a:t> </a:t>
            </a:r>
            <a:r>
              <a:rPr lang="en-US" sz="5000" dirty="0" smtClean="0">
                <a:solidFill>
                  <a:srgbClr val="0023FE"/>
                </a:solidFill>
                <a:latin typeface="Arial Rounded MT Bold" pitchFamily="34" charset="0"/>
              </a:rPr>
              <a:t>Worthless </a:t>
            </a:r>
            <a:endParaRPr lang="en-US" sz="5000" dirty="0">
              <a:solidFill>
                <a:srgbClr val="0023FE"/>
              </a:solidFill>
              <a:latin typeface="Arial Rounded MT Bold" pitchFamily="34" charset="0"/>
            </a:endParaRPr>
          </a:p>
          <a:p>
            <a:pPr algn="ctr">
              <a:spcBef>
                <a:spcPct val="75000"/>
              </a:spcBef>
            </a:pPr>
            <a:endParaRPr lang="en-US" sz="5000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15516" y="381000"/>
            <a:ext cx="8686800" cy="5303520"/>
          </a:xfrm>
          <a:prstGeom prst="roundRect">
            <a:avLst/>
          </a:prstGeom>
          <a:noFill/>
          <a:ln w="101600" cap="flat" cmpd="sng" algn="ctr">
            <a:solidFill>
              <a:srgbClr val="00B4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9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9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4615" name="Text Box 7"/>
          <p:cNvSpPr txBox="1">
            <a:spLocks noChangeArrowheads="1"/>
          </p:cNvSpPr>
          <p:nvPr/>
        </p:nvSpPr>
        <p:spPr bwMode="auto">
          <a:xfrm>
            <a:off x="869740" y="224644"/>
            <a:ext cx="7740860" cy="380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3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500" dirty="0" smtClean="0">
                <a:solidFill>
                  <a:srgbClr val="003EEE"/>
                </a:solidFill>
                <a:latin typeface="Arial Rounded MT Bold" pitchFamily="34" charset="0"/>
              </a:rPr>
              <a:t>Your humanity is more important than your knowledge or skill or doing the textbook-perfect thing. </a:t>
            </a:r>
          </a:p>
        </p:txBody>
      </p:sp>
      <p:pic>
        <p:nvPicPr>
          <p:cNvPr id="9" name="Picture 8" descr="C:\Documents and Settings\DiamondA\My Documents\My Pictures\Images OF children\father &amp; son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 bwMode="auto">
          <a:xfrm>
            <a:off x="5550408" y="4123944"/>
            <a:ext cx="1526667" cy="2322576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19" descr="C:\Documents and Settings\DiamondA\My Documents\My Pictures\Images OF children\OrphansaAuntyKim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brightnessContrast bright="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12324"/>
          <a:stretch/>
        </p:blipFill>
        <p:spPr bwMode="auto">
          <a:xfrm>
            <a:off x="3790950" y="4123944"/>
            <a:ext cx="1731747" cy="2322576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IMGP045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4" t="10121" r="21796" b="28026"/>
          <a:stretch/>
        </p:blipFill>
        <p:spPr bwMode="auto">
          <a:xfrm>
            <a:off x="1883664" y="4123944"/>
            <a:ext cx="1881187" cy="232257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rc_mi" descr="bumi-sehat-indonesia_mom-and-new-baby-600x400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r="32676" b="21017"/>
          <a:stretch/>
        </p:blipFill>
        <p:spPr bwMode="auto">
          <a:xfrm>
            <a:off x="7104888" y="4123944"/>
            <a:ext cx="2042456" cy="232257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DiamondA\My Documents\My Pictures\Images OF children\beautiful mom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r="3946"/>
          <a:stretch/>
        </p:blipFill>
        <p:spPr bwMode="auto">
          <a:xfrm>
            <a:off x="-27432" y="4114800"/>
            <a:ext cx="1872237" cy="234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9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48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568" y="908720"/>
            <a:ext cx="7488832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5200" dirty="0" smtClean="0">
                <a:solidFill>
                  <a:srgbClr val="003FF2"/>
                </a:solidFill>
                <a:latin typeface="Arial Rounded MT Bold" panose="020F0704030504030204" pitchFamily="34" charset="0"/>
              </a:rPr>
              <a:t>They </a:t>
            </a:r>
            <a:r>
              <a:rPr lang="en-CA" sz="5200" dirty="0">
                <a:solidFill>
                  <a:srgbClr val="003FF2"/>
                </a:solidFill>
                <a:latin typeface="Arial Rounded MT Bold" panose="020F0704030504030204" pitchFamily="34" charset="0"/>
              </a:rPr>
              <a:t>need basic </a:t>
            </a:r>
            <a:r>
              <a:rPr lang="en-CA" sz="5200" u="sng" dirty="0">
                <a:solidFill>
                  <a:srgbClr val="003FF2"/>
                </a:solidFill>
                <a:latin typeface="Arial Rounded MT Bold" panose="020F0704030504030204" pitchFamily="34" charset="0"/>
              </a:rPr>
              <a:t>language</a:t>
            </a:r>
            <a:r>
              <a:rPr lang="en-CA" sz="5200" dirty="0">
                <a:solidFill>
                  <a:srgbClr val="003FF2"/>
                </a:solidFill>
                <a:latin typeface="Arial Rounded MT Bold" panose="020F0704030504030204" pitchFamily="34" charset="0"/>
              </a:rPr>
              <a:t> </a:t>
            </a:r>
            <a:r>
              <a:rPr lang="en-CA" sz="5200" dirty="0" smtClean="0">
                <a:solidFill>
                  <a:srgbClr val="003FF2"/>
                </a:solidFill>
                <a:latin typeface="Arial Rounded MT Bold" panose="020F0704030504030204" pitchFamily="34" charset="0"/>
              </a:rPr>
              <a:t>skills,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5200" dirty="0" smtClean="0">
                <a:solidFill>
                  <a:srgbClr val="FF0066"/>
                </a:solidFill>
                <a:latin typeface="Arial Rounded MT Bold" panose="020F0704030504030204" pitchFamily="34" charset="0"/>
              </a:rPr>
              <a:t>ORAL LANGUAGE, </a:t>
            </a:r>
            <a:r>
              <a:rPr lang="en-CA" sz="5200" dirty="0" smtClean="0">
                <a:solidFill>
                  <a:srgbClr val="003FF2"/>
                </a:solidFill>
                <a:latin typeface="Arial Rounded MT Bold" panose="020F0704030504030204" pitchFamily="34" charset="0"/>
              </a:rPr>
              <a:t>to </a:t>
            </a:r>
            <a:r>
              <a:rPr lang="en-CA" sz="5200" dirty="0">
                <a:solidFill>
                  <a:srgbClr val="003FF2"/>
                </a:solidFill>
                <a:latin typeface="Arial Rounded MT Bold" panose="020F0704030504030204" pitchFamily="34" charset="0"/>
              </a:rPr>
              <a:t>be ready for school.</a:t>
            </a:r>
            <a:endParaRPr lang="en-US" sz="5200" dirty="0">
              <a:solidFill>
                <a:srgbClr val="003FF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3483" y="440668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35868"/>
            <a:ext cx="716017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360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50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It’s important to </a:t>
            </a:r>
            <a:r>
              <a:rPr lang="en-US" sz="5000" dirty="0">
                <a:solidFill>
                  <a:srgbClr val="00B4B1"/>
                </a:solidFill>
                <a:latin typeface="Arial Rounded MT Bold" panose="020F0704030504030204" pitchFamily="34" charset="0"/>
              </a:rPr>
              <a:t>c</a:t>
            </a:r>
            <a:r>
              <a:rPr lang="en-US" sz="50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ommunicate </a:t>
            </a:r>
            <a:r>
              <a:rPr lang="en-US" sz="5000" dirty="0">
                <a:solidFill>
                  <a:srgbClr val="00B4B1"/>
                </a:solidFill>
                <a:latin typeface="Arial Rounded MT Bold" panose="020F0704030504030204" pitchFamily="34" charset="0"/>
              </a:rPr>
              <a:t>loud and clear </a:t>
            </a:r>
            <a:r>
              <a:rPr lang="en-US" sz="5000" dirty="0">
                <a:solidFill>
                  <a:srgbClr val="003EEE"/>
                </a:solidFill>
                <a:latin typeface="Arial Rounded MT Bold" panose="020F0704030504030204" pitchFamily="34" charset="0"/>
              </a:rPr>
              <a:t>the faith and expectation that </a:t>
            </a:r>
            <a:r>
              <a:rPr lang="en-US" sz="50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each child will succeed.</a:t>
            </a:r>
            <a:endParaRPr lang="en-CA" sz="5000" dirty="0">
              <a:solidFill>
                <a:srgbClr val="FF00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6200" y="135868"/>
            <a:ext cx="8991600" cy="6417332"/>
          </a:xfrm>
          <a:prstGeom prst="roundRect">
            <a:avLst/>
          </a:prstGeom>
          <a:noFill/>
          <a:ln w="88900" cap="flat" cmpd="sng" algn="ctr">
            <a:solidFill>
              <a:srgbClr val="BDFF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CA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0321" y="457200"/>
            <a:ext cx="7613911" cy="71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endParaRPr lang="en-US" sz="34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3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548819"/>
            <a:ext cx="75438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CA" sz="48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A </a:t>
            </a:r>
            <a:r>
              <a:rPr lang="en-CA" sz="4800" dirty="0">
                <a:solidFill>
                  <a:srgbClr val="00B4B1"/>
                </a:solidFill>
                <a:latin typeface="Arial Rounded MT Bold" panose="020F0704030504030204" pitchFamily="34" charset="0"/>
              </a:rPr>
              <a:t>school in </a:t>
            </a:r>
            <a:r>
              <a:rPr lang="en-CA" sz="48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BC</a:t>
            </a:r>
          </a:p>
          <a:p>
            <a:pPr algn="ctr">
              <a:lnSpc>
                <a:spcPct val="125000"/>
              </a:lnSpc>
            </a:pPr>
            <a:r>
              <a:rPr lang="en-CA" sz="48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has </a:t>
            </a:r>
            <a:r>
              <a:rPr lang="en-CA" sz="4800" dirty="0">
                <a:solidFill>
                  <a:srgbClr val="00B4B1"/>
                </a:solidFill>
                <a:latin typeface="Arial Rounded MT Bold" panose="020F0704030504030204" pitchFamily="34" charset="0"/>
              </a:rPr>
              <a:t>as its </a:t>
            </a:r>
            <a:r>
              <a:rPr lang="en-CA" sz="480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motto: </a:t>
            </a:r>
          </a:p>
          <a:p>
            <a:pPr algn="ctr">
              <a:lnSpc>
                <a:spcPct val="125000"/>
              </a:lnSpc>
            </a:pPr>
            <a:r>
              <a:rPr lang="en-CA" sz="480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If </a:t>
            </a:r>
            <a:r>
              <a:rPr lang="en-CA" sz="480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you can’t learn </a:t>
            </a:r>
            <a:r>
              <a:rPr lang="en-CA" sz="480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the way </a:t>
            </a:r>
            <a:r>
              <a:rPr lang="en-CA" sz="480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we teach, we </a:t>
            </a:r>
            <a:r>
              <a:rPr lang="en-CA" sz="480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will teach </a:t>
            </a:r>
            <a:r>
              <a:rPr lang="en-CA" sz="480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the way </a:t>
            </a:r>
            <a:r>
              <a:rPr lang="en-CA" sz="480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you learn.</a:t>
            </a:r>
            <a:endParaRPr lang="en-CA" sz="4800" dirty="0">
              <a:solidFill>
                <a:srgbClr val="0546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6200" y="135868"/>
            <a:ext cx="8991600" cy="6126480"/>
          </a:xfrm>
          <a:prstGeom prst="roundRect">
            <a:avLst/>
          </a:prstGeom>
          <a:noFill/>
          <a:ln w="88900" cap="flat" cmpd="sng" algn="ctr">
            <a:solidFill>
              <a:srgbClr val="BDFF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CA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1383" name="Text Box 7"/>
          <p:cNvSpPr txBox="1">
            <a:spLocks noChangeArrowheads="1"/>
          </p:cNvSpPr>
          <p:nvPr/>
        </p:nvSpPr>
        <p:spPr bwMode="auto">
          <a:xfrm>
            <a:off x="228600" y="1436224"/>
            <a:ext cx="47244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ctr" fontAlgn="base">
              <a:lnSpc>
                <a:spcPct val="130000"/>
              </a:lnSpc>
              <a:spcAft>
                <a:spcPct val="0"/>
              </a:spcAft>
            </a:pPr>
            <a:r>
              <a:rPr lang="en-US" sz="5000" dirty="0" smtClean="0">
                <a:solidFill>
                  <a:srgbClr val="0066FF"/>
                </a:solidFill>
                <a:latin typeface="Arial Rounded MT Bold" pitchFamily="34" charset="0"/>
              </a:rPr>
              <a:t> Children  need to believe in  </a:t>
            </a:r>
          </a:p>
          <a:p>
            <a:pPr indent="236538" algn="ctr" fontAlgn="base">
              <a:lnSpc>
                <a:spcPct val="130000"/>
              </a:lnSpc>
              <a:spcAft>
                <a:spcPct val="0"/>
              </a:spcAft>
            </a:pPr>
            <a:r>
              <a:rPr lang="en-US" sz="5000" dirty="0" smtClean="0">
                <a:solidFill>
                  <a:srgbClr val="0066FF"/>
                </a:solidFill>
                <a:latin typeface="Arial Rounded MT Bold" pitchFamily="34" charset="0"/>
              </a:rPr>
              <a:t>themselves</a:t>
            </a:r>
            <a:r>
              <a:rPr lang="en-US" sz="5000" cap="all" dirty="0" smtClean="0">
                <a:solidFill>
                  <a:srgbClr val="0066FF"/>
                </a:solidFill>
                <a:latin typeface="Arial Rounded MT Bold" pitchFamily="34" charset="0"/>
              </a:rPr>
              <a:t>.</a:t>
            </a:r>
            <a:endParaRPr lang="en-US" sz="5000" cap="all" dirty="0">
              <a:solidFill>
                <a:srgbClr val="0066FF"/>
              </a:solidFill>
              <a:latin typeface="Arial Rounded MT Bold" pitchFamily="34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412052" y="990600"/>
            <a:ext cx="4693348" cy="5029200"/>
          </a:xfrm>
          <a:prstGeom prst="roundRect">
            <a:avLst/>
          </a:prstGeom>
          <a:noFill/>
          <a:ln w="127000" cap="flat" cmpd="sng" algn="ctr">
            <a:solidFill>
              <a:srgbClr val="FA9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  <p:pic>
        <p:nvPicPr>
          <p:cNvPr id="4" name="Picture 2" descr="C:\Users\DiamondA\Pictures\Images for Children\little engine that could -gr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04730" cy="3889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5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2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0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745566" y="1053187"/>
            <a:ext cx="6251173" cy="81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46150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  <a:lvl2pPr marL="742950" indent="-285750" defTabSz="946150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2pPr>
            <a:lvl3pPr marL="1143000" indent="-228600" defTabSz="946150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3pPr>
            <a:lvl4pPr marL="1600200" indent="-228600" defTabSz="946150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4pPr>
            <a:lvl5pPr marL="2057400" indent="-228600" defTabSz="946150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800" dirty="0" smtClean="0">
                <a:solidFill>
                  <a:srgbClr val="66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200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77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6250" y="838200"/>
            <a:ext cx="8004350" cy="451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ctr" fontAlgn="base">
              <a:lnSpc>
                <a:spcPct val="125000"/>
              </a:lnSpc>
            </a:pP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Children need </a:t>
            </a:r>
            <a:r>
              <a:rPr lang="en-CA" sz="3500" dirty="0" smtClean="0">
                <a:solidFill>
                  <a:srgbClr val="FF0066"/>
                </a:solidFill>
                <a:latin typeface="Arial Rounded MT Bold" pitchFamily="34" charset="0"/>
              </a:rPr>
              <a:t>early EDUCATION. </a:t>
            </a:r>
          </a:p>
          <a:p>
            <a:pPr algn="ctr" fontAlgn="base">
              <a:lnSpc>
                <a:spcPct val="125000"/>
              </a:lnSpc>
            </a:pPr>
            <a:r>
              <a:rPr lang="en-CA" sz="3500" dirty="0" smtClean="0">
                <a:solidFill>
                  <a:srgbClr val="FF0066"/>
                </a:solidFill>
                <a:latin typeface="Arial Rounded MT Bold" pitchFamily="34" charset="0"/>
              </a:rPr>
              <a:t>At the ages of 3-5</a:t>
            </a:r>
            <a:r>
              <a:rPr lang="en-CA" sz="3500" dirty="0">
                <a:solidFill>
                  <a:srgbClr val="FF0066"/>
                </a:solidFill>
                <a:latin typeface="Arial Rounded MT Bold" pitchFamily="34" charset="0"/>
              </a:rPr>
              <a:t> </a:t>
            </a: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they need</a:t>
            </a:r>
          </a:p>
          <a:p>
            <a:pPr algn="ctr" fontAlgn="base">
              <a:lnSpc>
                <a:spcPct val="125000"/>
              </a:lnSpc>
            </a:pP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active, hands-on learning, play </a:t>
            </a:r>
          </a:p>
          <a:p>
            <a:pPr algn="ctr" fontAlgn="base">
              <a:lnSpc>
                <a:spcPct val="125000"/>
              </a:lnSpc>
              <a:spcBef>
                <a:spcPts val="3000"/>
              </a:spcBef>
            </a:pP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They do </a:t>
            </a:r>
            <a:r>
              <a:rPr lang="en-CA" sz="3500" dirty="0" smtClean="0">
                <a:solidFill>
                  <a:srgbClr val="FF0066"/>
                </a:solidFill>
                <a:latin typeface="Arial Rounded MT Bold" pitchFamily="34" charset="0"/>
              </a:rPr>
              <a:t>NOT </a:t>
            </a: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need early</a:t>
            </a:r>
          </a:p>
          <a:p>
            <a:pPr algn="ctr" fontAlgn="base">
              <a:lnSpc>
                <a:spcPct val="120000"/>
              </a:lnSpc>
            </a:pPr>
            <a:r>
              <a:rPr lang="en-CA" sz="3500" dirty="0" smtClean="0">
                <a:solidFill>
                  <a:srgbClr val="FF0066"/>
                </a:solidFill>
                <a:latin typeface="Arial Rounded MT Bold" pitchFamily="34" charset="0"/>
              </a:rPr>
              <a:t>ACADEMIC INSTRUCTION </a:t>
            </a:r>
          </a:p>
          <a:p>
            <a:pPr algn="ctr" fontAlgn="base">
              <a:lnSpc>
                <a:spcPct val="120000"/>
              </a:lnSpc>
            </a:pPr>
            <a:r>
              <a:rPr lang="en-CA" sz="3500" dirty="0" smtClean="0">
                <a:solidFill>
                  <a:srgbClr val="0546FF"/>
                </a:solidFill>
                <a:latin typeface="Arial Rounded MT Bold" pitchFamily="34" charset="0"/>
              </a:rPr>
              <a:t>at ages 3-5.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3483" y="228600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0370" name="Text Box 2"/>
          <p:cNvSpPr txBox="1">
            <a:spLocks noChangeArrowheads="1"/>
          </p:cNvSpPr>
          <p:nvPr/>
        </p:nvSpPr>
        <p:spPr bwMode="auto">
          <a:xfrm>
            <a:off x="1524000" y="1247963"/>
            <a:ext cx="7734300" cy="24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977900"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092200"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54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0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7298" name="Text Box 2"/>
          <p:cNvSpPr txBox="1">
            <a:spLocks noChangeArrowheads="1"/>
          </p:cNvSpPr>
          <p:nvPr/>
        </p:nvSpPr>
        <p:spPr bwMode="auto">
          <a:xfrm>
            <a:off x="457200" y="461279"/>
            <a:ext cx="8686800" cy="172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461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algn="l" defTabSz="9461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algn="l" defTabSz="9461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algn="l" defTabSz="9461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algn="l" defTabSz="9461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defTabSz="94615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defTabSz="94615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defTabSz="94615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defTabSz="94615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pc="40" dirty="0">
                <a:solidFill>
                  <a:srgbClr val="0546FF"/>
                </a:solidFill>
              </a:rPr>
              <a:t>You've never failed until you've tried for the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pc="40" dirty="0">
                <a:solidFill>
                  <a:srgbClr val="0546FF"/>
                </a:solidFill>
              </a:rPr>
              <a:t>last time, and you've never lost until you quit</a:t>
            </a:r>
            <a:r>
              <a:rPr lang="en-US" sz="2800" spc="40" dirty="0" smtClean="0">
                <a:solidFill>
                  <a:srgbClr val="0546FF"/>
                </a:solidFill>
              </a:rPr>
              <a:t>.</a:t>
            </a:r>
            <a:endParaRPr lang="en-US" sz="2800" spc="40" dirty="0">
              <a:solidFill>
                <a:srgbClr val="0546FF"/>
              </a:solidFill>
              <a:latin typeface="Comic Sans MS" pitchFamily="66" charset="0"/>
            </a:endParaRP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	                    </a:t>
            </a:r>
            <a:r>
              <a:rPr lang="en-US" sz="2800" dirty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 --  Samuel Proctor </a:t>
            </a:r>
            <a:r>
              <a:rPr lang="en-US" sz="2800" dirty="0" smtClean="0">
                <a:solidFill>
                  <a:srgbClr val="333399">
                    <a:lumMod val="75000"/>
                  </a:srgbClr>
                </a:solidFill>
                <a:latin typeface="Comic Sans MS" pitchFamily="66" charset="0"/>
              </a:rPr>
              <a:t>Massie</a:t>
            </a:r>
            <a:endParaRPr lang="en-US" sz="400" dirty="0">
              <a:solidFill>
                <a:srgbClr val="333399">
                  <a:lumMod val="75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41987" name="Picture 3" descr="Samuel_Massie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r="11713" b="29601"/>
          <a:stretch>
            <a:fillRect/>
          </a:stretch>
        </p:blipFill>
        <p:spPr bwMode="auto">
          <a:xfrm>
            <a:off x="3666363" y="2293937"/>
            <a:ext cx="2336800" cy="28559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3429000" y="5302250"/>
            <a:ext cx="2852738" cy="946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66"/>
                </a:solidFill>
              </a:rPr>
              <a:t>It’s never over ‘til it’s over</a:t>
            </a:r>
          </a:p>
        </p:txBody>
      </p:sp>
    </p:spTree>
    <p:extLst>
      <p:ext uri="{BB962C8B-B14F-4D97-AF65-F5344CB8AC3E}">
        <p14:creationId xmlns:p14="http://schemas.microsoft.com/office/powerpoint/2010/main" val="1683336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52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394" name="Text Box 2"/>
          <p:cNvSpPr txBox="1">
            <a:spLocks noChangeArrowheads="1"/>
          </p:cNvSpPr>
          <p:nvPr/>
        </p:nvSpPr>
        <p:spPr bwMode="auto">
          <a:xfrm>
            <a:off x="787400" y="430213"/>
            <a:ext cx="7734300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977900"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092200"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algn="l" defTabSz="94615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defTabSz="946150"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fontAlgn="base"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</a:pPr>
            <a:endParaRPr lang="en-US" sz="3200" dirty="0" smtClean="0">
              <a:solidFill>
                <a:srgbClr val="FF0066"/>
              </a:solidFill>
            </a:endParaRPr>
          </a:p>
          <a:p>
            <a:pPr fontAlgn="base"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546FF"/>
                </a:solidFill>
              </a:rPr>
              <a:t> </a:t>
            </a:r>
            <a:r>
              <a:rPr lang="en-US" sz="3200" dirty="0" smtClean="0">
                <a:solidFill>
                  <a:srgbClr val="66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000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91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990601" y="862012"/>
            <a:ext cx="7391400" cy="320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9113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defTabSz="519113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defTabSz="519113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defTabSz="519113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defTabSz="519113" eaLnBrk="0" hangingPunct="0"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20000"/>
              </a:spcAft>
            </a:pPr>
            <a:r>
              <a:rPr lang="en-US" sz="3400" dirty="0">
                <a:solidFill>
                  <a:srgbClr val="FF0066"/>
                </a:solidFill>
              </a:rPr>
              <a:t>Our brains work better when </a:t>
            </a:r>
            <a:r>
              <a:rPr lang="en-US" sz="3400" dirty="0" smtClean="0">
                <a:solidFill>
                  <a:srgbClr val="FF0066"/>
                </a:solidFill>
              </a:rPr>
              <a:t>we’re not </a:t>
            </a:r>
            <a:r>
              <a:rPr lang="en-US" sz="3400" dirty="0">
                <a:solidFill>
                  <a:srgbClr val="FF0066"/>
                </a:solidFill>
              </a:rPr>
              <a:t>feeling lonely or socially isolated. </a:t>
            </a:r>
          </a:p>
          <a:p>
            <a:pPr eaLnBrk="1" hangingPunct="1">
              <a:spcAft>
                <a:spcPct val="20000"/>
              </a:spcAft>
            </a:pPr>
            <a:endParaRPr lang="en-US" sz="3400" dirty="0">
              <a:solidFill>
                <a:srgbClr val="FF3300"/>
              </a:solidFill>
            </a:endParaRP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65125" y="685800"/>
            <a:ext cx="8413750" cy="5029200"/>
          </a:xfrm>
          <a:prstGeom prst="rect">
            <a:avLst/>
          </a:prstGeom>
          <a:noFill/>
          <a:ln w="57150" algn="ctr">
            <a:solidFill>
              <a:srgbClr val="00B0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57200" y="3071812"/>
            <a:ext cx="8229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9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defTabSz="519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defTabSz="519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defTabSz="519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defTabSz="519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i="1" dirty="0">
                <a:solidFill>
                  <a:srgbClr val="0546FF"/>
                </a:solidFill>
              </a:rPr>
              <a:t>Loneliness: Human Nature and </a:t>
            </a:r>
          </a:p>
          <a:p>
            <a:pPr algn="ctr" eaLnBrk="1" hangingPunct="1"/>
            <a:r>
              <a:rPr lang="en-US" sz="3200" i="1" dirty="0">
                <a:solidFill>
                  <a:srgbClr val="0546FF"/>
                </a:solidFill>
              </a:rPr>
              <a:t>the Need for Social Connection</a:t>
            </a:r>
          </a:p>
          <a:p>
            <a:pPr algn="ctr" eaLnBrk="1" hangingPunct="1"/>
            <a:r>
              <a:rPr lang="en-US" sz="3000" dirty="0">
                <a:solidFill>
                  <a:srgbClr val="FF0066"/>
                </a:solidFill>
              </a:rPr>
              <a:t>2008</a:t>
            </a:r>
          </a:p>
          <a:p>
            <a:pPr algn="ctr" eaLnBrk="1" hangingPunct="1"/>
            <a:r>
              <a:rPr lang="en-US" sz="3000" dirty="0">
                <a:solidFill>
                  <a:srgbClr val="0546FF"/>
                </a:solidFill>
              </a:rPr>
              <a:t>a book by John Cacioppo &amp; William Patrick</a:t>
            </a:r>
            <a:r>
              <a:rPr lang="en-US" sz="3000" dirty="0">
                <a:solidFill>
                  <a:srgbClr val="0546FF"/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endParaRPr lang="en-US" sz="2800" i="1" dirty="0">
              <a:solidFill>
                <a:srgbClr val="990099"/>
              </a:solidFill>
              <a:latin typeface="Comic Sans MS" pitchFamily="66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558926" y="5481970"/>
            <a:ext cx="6254750" cy="48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dirty="0" smtClean="0">
                <a:solidFill>
                  <a:srgbClr val="003366"/>
                </a:solidFill>
              </a:rPr>
              <a:t>That </a:t>
            </a:r>
            <a:r>
              <a:rPr lang="en-US" sz="2500" dirty="0">
                <a:solidFill>
                  <a:srgbClr val="003366"/>
                </a:solidFill>
              </a:rPr>
              <a:t>is </a:t>
            </a:r>
            <a:r>
              <a:rPr lang="en-US" sz="2500" i="1" dirty="0">
                <a:solidFill>
                  <a:srgbClr val="003366"/>
                </a:solidFill>
              </a:rPr>
              <a:t>particularly  </a:t>
            </a:r>
            <a:r>
              <a:rPr lang="en-US" sz="2500" dirty="0">
                <a:solidFill>
                  <a:srgbClr val="003366"/>
                </a:solidFill>
              </a:rPr>
              <a:t>true for PFC &amp; EFs.</a:t>
            </a:r>
          </a:p>
        </p:txBody>
      </p:sp>
    </p:spTree>
    <p:extLst>
      <p:ext uri="{BB962C8B-B14F-4D97-AF65-F5344CB8AC3E}">
        <p14:creationId xmlns:p14="http://schemas.microsoft.com/office/powerpoint/2010/main" val="3872131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520" y="228600"/>
            <a:ext cx="8379718" cy="63687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CA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88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520" y="228600"/>
            <a:ext cx="8379718" cy="63687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CA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37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77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394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6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949325" y="610393"/>
            <a:ext cx="786606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91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191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191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191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191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62025" indent="-962025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3400" dirty="0">
                <a:solidFill>
                  <a:srgbClr val="FF0066"/>
                </a:solidFill>
                <a:latin typeface="Arial Rounded MT Bold" pitchFamily="34" charset="0"/>
              </a:rPr>
              <a:t>Our brains work better when our bodies are physically fit.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endParaRPr lang="en-US" sz="3400" dirty="0">
              <a:solidFill>
                <a:srgbClr val="FA6F06"/>
              </a:solidFill>
              <a:latin typeface="Arial Rounded MT Bold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 Rounded MT Bold" pitchFamily="34" charset="0"/>
              </a:rPr>
              <a:t>	</a:t>
            </a:r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465083" y="2286793"/>
            <a:ext cx="8229600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2400" i="1" dirty="0">
                <a:solidFill>
                  <a:srgbClr val="0546FF"/>
                </a:solidFill>
              </a:rPr>
              <a:t>Nature Reviews Neuroscience</a:t>
            </a:r>
            <a:r>
              <a:rPr lang="en-US" sz="2400" dirty="0">
                <a:solidFill>
                  <a:srgbClr val="0546FF"/>
                </a:solidFill>
              </a:rPr>
              <a:t>  (January 2008) 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546FF"/>
                </a:solidFill>
              </a:rPr>
              <a:t>“Be Smart, Exercise Your Heart: 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546FF"/>
                </a:solidFill>
              </a:rPr>
              <a:t>Exercise Effects on Brain and Cognition”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2400" dirty="0">
                <a:solidFill>
                  <a:srgbClr val="0546FF"/>
                </a:solidFill>
              </a:rPr>
              <a:t>Charles Hillman, Kirk Erickson &amp; Art Kramer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5000"/>
              </a:spcAft>
            </a:pPr>
            <a:r>
              <a:rPr lang="en-CA" sz="2400" dirty="0">
                <a:solidFill>
                  <a:srgbClr val="FF0066"/>
                </a:solidFill>
                <a:latin typeface="Arial Rounded MT Bold" pitchFamily="34" charset="0"/>
              </a:rPr>
              <a:t>	“There is little doubt that leading a sedentary life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CA" sz="2400" dirty="0">
                <a:solidFill>
                  <a:srgbClr val="FF0066"/>
                </a:solidFill>
                <a:latin typeface="Arial Rounded MT Bold" pitchFamily="34" charset="0"/>
              </a:rPr>
              <a:t> 	is bad for our cognitive health.”</a:t>
            </a:r>
            <a:endParaRPr lang="en-US" sz="2400" dirty="0">
              <a:solidFill>
                <a:srgbClr val="FF0066"/>
              </a:solidFill>
              <a:latin typeface="Arial Rounded MT Bold" pitchFamily="34" charset="0"/>
            </a:endParaRPr>
          </a:p>
        </p:txBody>
      </p:sp>
      <p:sp>
        <p:nvSpPr>
          <p:cNvPr id="126980" name="Rectangle 5"/>
          <p:cNvSpPr>
            <a:spLocks noChangeArrowheads="1"/>
          </p:cNvSpPr>
          <p:nvPr/>
        </p:nvSpPr>
        <p:spPr bwMode="auto">
          <a:xfrm>
            <a:off x="401638" y="381794"/>
            <a:ext cx="8340725" cy="5334000"/>
          </a:xfrm>
          <a:prstGeom prst="rect">
            <a:avLst/>
          </a:prstGeom>
          <a:noFill/>
          <a:ln w="57150">
            <a:solidFill>
              <a:srgbClr val="00B0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517650" y="5474494"/>
            <a:ext cx="6254750" cy="48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003366"/>
                </a:solidFill>
                <a:latin typeface="Arial Rounded MT Bold" pitchFamily="34" charset="0"/>
              </a:rPr>
              <a:t>That </a:t>
            </a:r>
            <a:r>
              <a:rPr lang="en-US" sz="2500" dirty="0">
                <a:solidFill>
                  <a:srgbClr val="003366"/>
                </a:solidFill>
                <a:latin typeface="Arial Rounded MT Bold" pitchFamily="34" charset="0"/>
              </a:rPr>
              <a:t>is </a:t>
            </a:r>
            <a:r>
              <a:rPr lang="en-US" sz="2500" i="1" dirty="0">
                <a:solidFill>
                  <a:srgbClr val="003366"/>
                </a:solidFill>
                <a:latin typeface="Arial Rounded MT Bold" pitchFamily="34" charset="0"/>
              </a:rPr>
              <a:t>particularly  </a:t>
            </a:r>
            <a:r>
              <a:rPr lang="en-US" sz="2500" dirty="0">
                <a:solidFill>
                  <a:srgbClr val="003366"/>
                </a:solidFill>
                <a:latin typeface="Arial Rounded MT Bold" pitchFamily="34" charset="0"/>
              </a:rPr>
              <a:t>true for PFC &amp; EFs.</a:t>
            </a:r>
          </a:p>
        </p:txBody>
      </p:sp>
    </p:spTree>
    <p:extLst>
      <p:ext uri="{BB962C8B-B14F-4D97-AF65-F5344CB8AC3E}">
        <p14:creationId xmlns:p14="http://schemas.microsoft.com/office/powerpoint/2010/main" val="2898303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733425" y="684213"/>
            <a:ext cx="775176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191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endParaRPr lang="en-US" sz="3600" dirty="0">
              <a:solidFill>
                <a:srgbClr val="FA6F06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endParaRPr lang="en-US" sz="1000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33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19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6"/>
          <p:cNvSpPr>
            <a:spLocks noChangeArrowheads="1"/>
          </p:cNvSpPr>
          <p:nvPr/>
        </p:nvSpPr>
        <p:spPr bwMode="auto">
          <a:xfrm>
            <a:off x="755650" y="549279"/>
            <a:ext cx="7632700" cy="583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The different parts of the human being are fundamentally interrelated. 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23FE"/>
              </a:solidFill>
              <a:latin typeface="Arial Rounded MT Bold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Each part</a:t>
            </a:r>
            <a:r>
              <a:rPr lang="en-US" sz="3800" dirty="0">
                <a:solidFill>
                  <a:srgbClr val="0546FF"/>
                </a:solidFill>
                <a:latin typeface="Arial Rounded MT Bold" pitchFamily="34" charset="0"/>
              </a:rPr>
              <a:t> </a:t>
            </a:r>
            <a:r>
              <a:rPr lang="en-US" sz="3800" dirty="0">
                <a:solidFill>
                  <a:srgbClr val="FF0066"/>
                </a:solidFill>
                <a:latin typeface="Arial Rounded MT Bold" pitchFamily="34" charset="0"/>
              </a:rPr>
              <a:t>(cognitive, </a:t>
            </a:r>
            <a:r>
              <a:rPr lang="en-US" sz="3800" dirty="0" smtClean="0">
                <a:solidFill>
                  <a:srgbClr val="FF0066"/>
                </a:solidFill>
                <a:latin typeface="Arial Rounded MT Bold" pitchFamily="34" charset="0"/>
              </a:rPr>
              <a:t>social</a:t>
            </a:r>
            <a:r>
              <a:rPr lang="en-US" sz="3800" dirty="0">
                <a:solidFill>
                  <a:srgbClr val="FF0066"/>
                </a:solidFill>
                <a:latin typeface="Arial Rounded MT Bold" pitchFamily="34" charset="0"/>
              </a:rPr>
              <a:t>, emotional, &amp; physical) </a:t>
            </a:r>
            <a:r>
              <a:rPr lang="en-US" sz="3800" dirty="0" smtClean="0">
                <a:solidFill>
                  <a:srgbClr val="0546FF"/>
                </a:solidFill>
                <a:latin typeface="Arial Rounded MT Bold" pitchFamily="34" charset="0"/>
              </a:rPr>
              <a:t>is affected by, and affects, the other parts.</a:t>
            </a:r>
            <a:r>
              <a:rPr lang="en-US" sz="3800" dirty="0" smtClean="0">
                <a:solidFill>
                  <a:srgbClr val="000000"/>
                </a:solidFill>
                <a:latin typeface="Arial Rounded MT Bold" pitchFamily="34" charset="0"/>
              </a:rPr>
              <a:t>  </a:t>
            </a:r>
            <a:endParaRPr lang="en-US" sz="380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r" fontAlgn="base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3800" dirty="0">
                <a:solidFill>
                  <a:srgbClr val="00B8AF"/>
                </a:solidFill>
                <a:latin typeface="Arial Rounded MT Bold" pitchFamily="34" charset="0"/>
              </a:rPr>
              <a:t>Diamond, 2000</a:t>
            </a:r>
          </a:p>
        </p:txBody>
      </p:sp>
    </p:spTree>
    <p:extLst>
      <p:ext uri="{BB962C8B-B14F-4D97-AF65-F5344CB8AC3E}">
        <p14:creationId xmlns:p14="http://schemas.microsoft.com/office/powerpoint/2010/main" val="95168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3474" name="Text Box 2"/>
          <p:cNvSpPr txBox="1">
            <a:spLocks noChangeArrowheads="1"/>
          </p:cNvSpPr>
          <p:nvPr/>
        </p:nvSpPr>
        <p:spPr bwMode="auto">
          <a:xfrm>
            <a:off x="1248396" y="533400"/>
            <a:ext cx="7514604" cy="500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200" spc="20" dirty="0" smtClean="0">
                <a:solidFill>
                  <a:srgbClr val="FF0066"/>
                </a:solidFill>
              </a:rPr>
              <a:t>Let’s return to my prediction: </a:t>
            </a: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200" spc="20" dirty="0" smtClean="0">
                <a:solidFill>
                  <a:srgbClr val="1D3DFF"/>
                </a:solidFill>
              </a:rPr>
              <a:t>Those activities that </a:t>
            </a:r>
            <a:r>
              <a:rPr lang="en-CA" sz="3200" spc="20" dirty="0" smtClean="0">
                <a:solidFill>
                  <a:srgbClr val="FF0066"/>
                </a:solidFill>
              </a:rPr>
              <a:t>most successfully</a:t>
            </a:r>
            <a:r>
              <a:rPr lang="en-CA" sz="3200" spc="20" dirty="0" smtClean="0">
                <a:solidFill>
                  <a:srgbClr val="1D3DFF"/>
                </a:solidFill>
              </a:rPr>
              <a:t>  improve </a:t>
            </a:r>
            <a:r>
              <a:rPr lang="en-CA" sz="3200" spc="20" dirty="0">
                <a:solidFill>
                  <a:srgbClr val="1D3DFF"/>
                </a:solidFill>
              </a:rPr>
              <a:t>executive functions </a:t>
            </a:r>
            <a:r>
              <a:rPr lang="en-CA" sz="3200" spc="20" dirty="0" smtClean="0">
                <a:solidFill>
                  <a:srgbClr val="1D3DFF"/>
                </a:solidFill>
              </a:rPr>
              <a:t>should not only work on </a:t>
            </a:r>
            <a:r>
              <a:rPr lang="en-CA" sz="3200" spc="20" dirty="0" smtClean="0">
                <a:solidFill>
                  <a:srgbClr val="FF0066"/>
                </a:solidFill>
              </a:rPr>
              <a:t>training and improving </a:t>
            </a:r>
            <a:r>
              <a:rPr lang="en-CA" sz="3200" spc="20" dirty="0">
                <a:solidFill>
                  <a:srgbClr val="FF0066"/>
                </a:solidFill>
              </a:rPr>
              <a:t>executive functions</a:t>
            </a:r>
            <a:r>
              <a:rPr lang="en-CA" sz="3200" spc="20" dirty="0" smtClean="0">
                <a:solidFill>
                  <a:srgbClr val="FF0066"/>
                </a:solidFill>
              </a:rPr>
              <a:t> </a:t>
            </a: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200" spc="20" dirty="0" smtClean="0">
                <a:solidFill>
                  <a:srgbClr val="1D3DFF"/>
                </a:solidFill>
              </a:rPr>
              <a:t>but also…. </a:t>
            </a:r>
            <a:endParaRPr lang="en-US" sz="3200" spc="20" dirty="0" smtClean="0">
              <a:solidFill>
                <a:srgbClr val="1D3DFF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20724" y="152400"/>
            <a:ext cx="8694676" cy="6035040"/>
          </a:xfrm>
          <a:prstGeom prst="roundRect">
            <a:avLst/>
          </a:prstGeom>
          <a:noFill/>
          <a:ln w="101600" cap="flat" cmpd="sng" algn="ctr">
            <a:solidFill>
              <a:srgbClr val="00B0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6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3474" name="Text Box 2"/>
          <p:cNvSpPr txBox="1">
            <a:spLocks noChangeArrowheads="1"/>
          </p:cNvSpPr>
          <p:nvPr/>
        </p:nvSpPr>
        <p:spPr bwMode="auto">
          <a:xfrm>
            <a:off x="1019796" y="728700"/>
            <a:ext cx="7514604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200" spc="20" dirty="0" smtClean="0">
                <a:solidFill>
                  <a:srgbClr val="FF0066"/>
                </a:solidFill>
              </a:rPr>
              <a:t>indirectly support</a:t>
            </a:r>
            <a:r>
              <a:rPr lang="en-CA" sz="3200" spc="20" dirty="0" smtClean="0">
                <a:solidFill>
                  <a:srgbClr val="1D3DFF"/>
                </a:solidFill>
              </a:rPr>
              <a:t>  executive functions by </a:t>
            </a:r>
            <a:r>
              <a:rPr lang="en-CA" sz="3200" spc="20" dirty="0" smtClean="0">
                <a:solidFill>
                  <a:srgbClr val="00B0AC"/>
                </a:solidFill>
              </a:rPr>
              <a:t>working to reduce things that impair </a:t>
            </a:r>
            <a:r>
              <a:rPr lang="en-CA" sz="3200" spc="20" dirty="0">
                <a:solidFill>
                  <a:srgbClr val="1D3DFF"/>
                </a:solidFill>
              </a:rPr>
              <a:t>executive functions and </a:t>
            </a:r>
            <a:r>
              <a:rPr lang="en-CA" sz="3200" spc="20" dirty="0" smtClean="0">
                <a:solidFill>
                  <a:srgbClr val="00B0AC"/>
                </a:solidFill>
              </a:rPr>
              <a:t>working to enhance things that support </a:t>
            </a:r>
            <a:r>
              <a:rPr lang="en-CA" sz="3200" spc="20" dirty="0">
                <a:solidFill>
                  <a:srgbClr val="1D3DFF"/>
                </a:solidFill>
              </a:rPr>
              <a:t>executive </a:t>
            </a:r>
            <a:r>
              <a:rPr lang="en-CA" sz="3200" spc="20" dirty="0" smtClean="0">
                <a:solidFill>
                  <a:srgbClr val="1D3DFF"/>
                </a:solidFill>
              </a:rPr>
              <a:t>functions.</a:t>
            </a:r>
            <a:endParaRPr lang="en-US" sz="3200" spc="20" dirty="0" smtClean="0">
              <a:solidFill>
                <a:srgbClr val="1D3DFF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07504" y="228600"/>
            <a:ext cx="8891972" cy="5486400"/>
          </a:xfrm>
          <a:prstGeom prst="roundRect">
            <a:avLst/>
          </a:prstGeom>
          <a:noFill/>
          <a:ln w="101600" cap="flat" cmpd="sng" algn="ctr">
            <a:solidFill>
              <a:srgbClr val="00B0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4163" indent="-284163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47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554" name="Text Box 2"/>
          <p:cNvSpPr txBox="1">
            <a:spLocks noChangeArrowheads="1"/>
          </p:cNvSpPr>
          <p:nvPr/>
        </p:nvSpPr>
        <p:spPr bwMode="auto">
          <a:xfrm>
            <a:off x="990600" y="304743"/>
            <a:ext cx="7239000" cy="678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FF0066"/>
                </a:solidFill>
              </a:rPr>
              <a:t>What activities </a:t>
            </a:r>
            <a:r>
              <a:rPr lang="en-US" dirty="0" smtClean="0">
                <a:solidFill>
                  <a:srgbClr val="0546FF"/>
                </a:solidFill>
              </a:rPr>
              <a:t>directly </a:t>
            </a:r>
          </a:p>
          <a:p>
            <a:pPr algn="ctr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546FF"/>
                </a:solidFill>
              </a:rPr>
              <a:t>train and challenge </a:t>
            </a:r>
          </a:p>
          <a:p>
            <a:pPr algn="ctr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546FF"/>
                </a:solidFill>
              </a:rPr>
              <a:t>executive functions </a:t>
            </a:r>
            <a:r>
              <a:rPr lang="en-US" dirty="0" smtClean="0">
                <a:solidFill>
                  <a:srgbClr val="FF0066"/>
                </a:solidFill>
              </a:rPr>
              <a:t>and </a:t>
            </a:r>
            <a:r>
              <a:rPr lang="en-US" dirty="0" smtClean="0">
                <a:solidFill>
                  <a:srgbClr val="0546FF"/>
                </a:solidFill>
              </a:rPr>
              <a:t>indirectly support them by also addressing our social, emotional, and physical needs?</a:t>
            </a:r>
            <a:endParaRPr lang="en-US" dirty="0">
              <a:solidFill>
                <a:srgbClr val="0546FF"/>
              </a:solidFill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54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86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1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07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554" name="Text Box 2"/>
          <p:cNvSpPr txBox="1">
            <a:spLocks noChangeArrowheads="1"/>
          </p:cNvSpPr>
          <p:nvPr/>
        </p:nvSpPr>
        <p:spPr bwMode="auto">
          <a:xfrm>
            <a:off x="3505200" y="507736"/>
            <a:ext cx="48006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>
              <a:lnSpc>
                <a:spcPct val="135000"/>
              </a:lnSpc>
            </a:pPr>
            <a:r>
              <a:rPr lang="en-US" sz="3200" dirty="0" smtClean="0">
                <a:solidFill>
                  <a:srgbClr val="0023FE"/>
                </a:solidFill>
              </a:rPr>
              <a:t>Certainly they help develop motor skills such as bimanual and eye-hand coordination,</a:t>
            </a:r>
          </a:p>
        </p:txBody>
      </p:sp>
      <p:pic>
        <p:nvPicPr>
          <p:cNvPr id="9" name="Picture 6" descr="circus-81-amazing g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9" t="20740" r="27562" b="7082"/>
          <a:stretch>
            <a:fillRect/>
          </a:stretch>
        </p:blipFill>
        <p:spPr bwMode="auto">
          <a:xfrm>
            <a:off x="552808" y="341823"/>
            <a:ext cx="2160240" cy="30833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olin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"/>
          <a:stretch>
            <a:fillRect/>
          </a:stretch>
        </p:blipFill>
        <p:spPr bwMode="auto">
          <a:xfrm>
            <a:off x="5562600" y="4009012"/>
            <a:ext cx="3244850" cy="2254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rimbas"/>
          <p:cNvPicPr>
            <a:picLocks noChangeAspect="1" noChangeArrowheads="1"/>
          </p:cNvPicPr>
          <p:nvPr/>
        </p:nvPicPr>
        <p:blipFill rotWithShape="1"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9545" r="3856" b="13094"/>
          <a:stretch/>
        </p:blipFill>
        <p:spPr bwMode="auto">
          <a:xfrm>
            <a:off x="544925" y="3721357"/>
            <a:ext cx="4577080" cy="28295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16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85800"/>
            <a:ext cx="8135955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3000" spc="4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What do Finland </a:t>
            </a:r>
            <a:r>
              <a:rPr lang="en-CA" sz="3000" spc="40" dirty="0" smtClean="0">
                <a:solidFill>
                  <a:srgbClr val="FF0066"/>
                </a:solidFill>
                <a:latin typeface="Arial Rounded MT Bold" panose="020F0704030504030204" pitchFamily="34" charset="0"/>
              </a:rPr>
              <a:t>and </a:t>
            </a:r>
            <a:r>
              <a:rPr lang="en-CA" sz="3000" spc="4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South Korea </a:t>
            </a:r>
            <a:endParaRPr lang="en-CA" sz="3000" spc="40" dirty="0" smtClean="0">
              <a:solidFill>
                <a:srgbClr val="FF0066"/>
              </a:solidFill>
              <a:latin typeface="Arial Rounded MT Bold" panose="020F07040305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3000" spc="40" dirty="0" smtClean="0">
                <a:solidFill>
                  <a:srgbClr val="FF0066"/>
                </a:solidFill>
                <a:latin typeface="Arial Rounded MT Bold" panose="020F0704030504030204" pitchFamily="34" charset="0"/>
              </a:rPr>
              <a:t>have </a:t>
            </a:r>
            <a:r>
              <a:rPr lang="en-CA" sz="3000" spc="4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in common</a:t>
            </a:r>
            <a:r>
              <a:rPr lang="en-CA" sz="3000" spc="40" dirty="0" smtClean="0">
                <a:solidFill>
                  <a:srgbClr val="FF0066"/>
                </a:solidFill>
                <a:latin typeface="Arial Rounded MT Bold" panose="020F070403050403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1500" spc="40" dirty="0" smtClean="0">
              <a:solidFill>
                <a:srgbClr val="005BE2"/>
              </a:solidFill>
              <a:latin typeface="Arial Rounded MT Bold" panose="020F0704030504030204" pitchFamily="34" charset="0"/>
            </a:endParaRPr>
          </a:p>
          <a:p>
            <a:pPr marL="1087438" fontAlgn="base">
              <a:spcBef>
                <a:spcPct val="0"/>
              </a:spcBef>
              <a:spcAft>
                <a:spcPct val="0"/>
              </a:spcAft>
            </a:pPr>
            <a:r>
              <a:rPr lang="en-CA" sz="3000" spc="40" dirty="0" smtClean="0">
                <a:solidFill>
                  <a:srgbClr val="00B4B1"/>
                </a:solidFill>
                <a:latin typeface="Arial Rounded MT Bold" panose="020F0704030504030204" pitchFamily="34" charset="0"/>
              </a:rPr>
              <a:t>Not much, but in both countries…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200" spc="40" dirty="0">
              <a:solidFill>
                <a:srgbClr val="00B4B1"/>
              </a:solidFill>
              <a:latin typeface="Arial Rounded MT Bold" panose="020F0704030504030204" pitchFamily="34" charset="0"/>
            </a:endParaRPr>
          </a:p>
          <a:p>
            <a:pPr marL="457200" indent="-457200" fontAlgn="base">
              <a:lnSpc>
                <a:spcPct val="125000"/>
              </a:lnSpc>
              <a:spcBef>
                <a:spcPts val="1200"/>
              </a:spcBef>
              <a:buClr>
                <a:srgbClr val="FF0066"/>
              </a:buClr>
              <a:buSzPct val="125000"/>
              <a:buFont typeface="Arial" panose="020B0604020202020204" pitchFamily="34" charset="0"/>
              <a:buChar char="•"/>
            </a:pPr>
            <a:r>
              <a:rPr lang="en-CA" sz="3000" spc="4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The </a:t>
            </a:r>
            <a:r>
              <a:rPr lang="en-CA" sz="3000" spc="4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standards for getting into teacher </a:t>
            </a:r>
            <a:r>
              <a:rPr lang="en-CA" sz="3000" spc="4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training </a:t>
            </a:r>
            <a:r>
              <a:rPr lang="en-CA" sz="3000" spc="4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at </a:t>
            </a:r>
            <a:r>
              <a:rPr lang="en-CA" sz="3000" spc="40" dirty="0" err="1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univ.</a:t>
            </a:r>
            <a:r>
              <a:rPr lang="en-CA" sz="3000" spc="4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 are </a:t>
            </a:r>
            <a:r>
              <a:rPr lang="en-CA" sz="3000" spc="4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extremely high.</a:t>
            </a:r>
            <a:endParaRPr lang="en-US" sz="3000" spc="40" dirty="0">
              <a:solidFill>
                <a:srgbClr val="0546FF"/>
              </a:solidFill>
              <a:latin typeface="Arial Rounded MT Bold" panose="020F0704030504030204" pitchFamily="34" charset="0"/>
            </a:endParaRPr>
          </a:p>
          <a:p>
            <a:pPr marL="457200" indent="-457200" fontAlgn="base">
              <a:lnSpc>
                <a:spcPct val="125000"/>
              </a:lnSpc>
              <a:spcBef>
                <a:spcPts val="1200"/>
              </a:spcBef>
              <a:buClr>
                <a:srgbClr val="FF0066"/>
              </a:buClr>
              <a:buSzPct val="125000"/>
              <a:buFont typeface="Arial" panose="020B0604020202020204" pitchFamily="34" charset="0"/>
              <a:buChar char="•"/>
            </a:pPr>
            <a:r>
              <a:rPr lang="en-CA" sz="3000" spc="4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The </a:t>
            </a:r>
            <a:r>
              <a:rPr lang="en-CA" sz="3000" spc="4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respect for teachers is enormous.</a:t>
            </a:r>
          </a:p>
          <a:p>
            <a:pPr marL="457200" indent="-457200" fontAlgn="base">
              <a:lnSpc>
                <a:spcPct val="125000"/>
              </a:lnSpc>
              <a:spcBef>
                <a:spcPts val="1200"/>
              </a:spcBef>
              <a:buClr>
                <a:srgbClr val="FF0066"/>
              </a:buClr>
              <a:buSzPct val="125000"/>
              <a:buFont typeface="Arial" panose="020B0604020202020204" pitchFamily="34" charset="0"/>
              <a:buChar char="•"/>
            </a:pPr>
            <a:r>
              <a:rPr lang="en-CA" sz="3000" spc="40" dirty="0">
                <a:solidFill>
                  <a:srgbClr val="0546FF"/>
                </a:solidFill>
                <a:latin typeface="Arial Rounded MT Bold" panose="020F0704030504030204" pitchFamily="34" charset="0"/>
              </a:rPr>
              <a:t>Teachers are paid extremely well</a:t>
            </a:r>
            <a:r>
              <a:rPr lang="en-CA" sz="3000" spc="40" dirty="0" smtClean="0">
                <a:solidFill>
                  <a:srgbClr val="0546FF"/>
                </a:solidFill>
                <a:latin typeface="Arial Rounded MT Bold" panose="020F0704030504030204" pitchFamily="34" charset="0"/>
              </a:rPr>
              <a:t>.</a:t>
            </a:r>
            <a:endParaRPr lang="en-CA" sz="3000" spc="40" dirty="0">
              <a:solidFill>
                <a:srgbClr val="054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554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6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US" sz="3200" dirty="0" smtClean="0">
                <a:solidFill>
                  <a:srgbClr val="0023FE"/>
                </a:solidFill>
              </a:rPr>
              <a:t>balance, </a:t>
            </a:r>
            <a:endParaRPr lang="en-US" sz="3200" dirty="0">
              <a:solidFill>
                <a:srgbClr val="0023FE"/>
              </a:solidFill>
            </a:endParaRPr>
          </a:p>
        </p:txBody>
      </p:sp>
      <p:pic>
        <p:nvPicPr>
          <p:cNvPr id="3" name="Picture 3" descr="circuskids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18370" r="24445"/>
          <a:stretch>
            <a:fillRect/>
          </a:stretch>
        </p:blipFill>
        <p:spPr bwMode="auto">
          <a:xfrm>
            <a:off x="457200" y="1368388"/>
            <a:ext cx="2157413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rc_mi" descr="FFFA_GamelanSekarJaya_PujaSantiDancers_Credit_SaraGambinaBelknap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5176"/>
          <a:stretch/>
        </p:blipFill>
        <p:spPr bwMode="auto">
          <a:xfrm>
            <a:off x="2819400" y="2138701"/>
            <a:ext cx="3317696" cy="22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ircus-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r="7684"/>
          <a:stretch>
            <a:fillRect/>
          </a:stretch>
        </p:blipFill>
        <p:spPr bwMode="auto">
          <a:xfrm>
            <a:off x="6355080" y="1143000"/>
            <a:ext cx="2312988" cy="4884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83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0"/>
            <a:ext cx="3649482" cy="3486831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2907096" cy="134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marL="173038" indent="-91440">
              <a:lnSpc>
                <a:spcPct val="135000"/>
              </a:lnSpc>
            </a:pPr>
            <a:r>
              <a:rPr lang="en-US" sz="3200" dirty="0" smtClean="0">
                <a:solidFill>
                  <a:srgbClr val="0023FE"/>
                </a:solidFill>
              </a:rPr>
              <a:t>strength &amp;  flexibility</a:t>
            </a:r>
            <a:endParaRPr lang="en-US" sz="3200" dirty="0">
              <a:solidFill>
                <a:srgbClr val="0023FE"/>
              </a:solidFill>
            </a:endParaRPr>
          </a:p>
        </p:txBody>
      </p:sp>
      <p:pic>
        <p:nvPicPr>
          <p:cNvPr id="6" name="Picture 4" descr="circus-9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17946" b="22963"/>
          <a:stretch>
            <a:fillRect/>
          </a:stretch>
        </p:blipFill>
        <p:spPr bwMode="auto">
          <a:xfrm>
            <a:off x="2933372" y="609600"/>
            <a:ext cx="26701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iamondA\Pictures\dance\dance- Indi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6" y="1956676"/>
            <a:ext cx="2730900" cy="451419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amondA\Pictures\dance\dance-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t="20698" r="22866"/>
          <a:stretch/>
        </p:blipFill>
        <p:spPr bwMode="auto">
          <a:xfrm>
            <a:off x="5623560" y="3511296"/>
            <a:ext cx="3159453" cy="344037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lute 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>
            <a:fillRect/>
          </a:stretch>
        </p:blipFill>
        <p:spPr bwMode="auto">
          <a:xfrm>
            <a:off x="511175" y="304800"/>
            <a:ext cx="2232025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685800" y="788103"/>
            <a:ext cx="914400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US" sz="3200" dirty="0" smtClean="0">
                <a:solidFill>
                  <a:srgbClr val="0023FE"/>
                </a:solidFill>
              </a:rPr>
              <a:t>and lung </a:t>
            </a:r>
          </a:p>
          <a:p>
            <a:pPr algn="ctr">
              <a:lnSpc>
                <a:spcPct val="135000"/>
              </a:lnSpc>
            </a:pPr>
            <a:r>
              <a:rPr lang="en-US" sz="3200" dirty="0" smtClean="0">
                <a:solidFill>
                  <a:srgbClr val="0023FE"/>
                </a:solidFill>
              </a:rPr>
              <a:t> capacity. </a:t>
            </a:r>
            <a:endParaRPr lang="en-US" sz="3200" dirty="0">
              <a:solidFill>
                <a:srgbClr val="0023FE"/>
              </a:solidFill>
            </a:endParaRPr>
          </a:p>
        </p:txBody>
      </p:sp>
      <p:pic>
        <p:nvPicPr>
          <p:cNvPr id="2050" name="Picture 2" descr="C:\Users\DiamondA\Pictures\dance\dance- Tap_Ki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2094" r="4741" b="3404"/>
          <a:stretch/>
        </p:blipFill>
        <p:spPr bwMode="auto">
          <a:xfrm>
            <a:off x="-533400" y="3190632"/>
            <a:ext cx="4966138" cy="33107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rump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9989"/>
            <a:ext cx="3901440" cy="260421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ingers.com/group/images/AfricanChildrensChoi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6904" b="18291"/>
          <a:stretch/>
        </p:blipFill>
        <p:spPr bwMode="auto">
          <a:xfrm>
            <a:off x="4132044" y="3163824"/>
            <a:ext cx="4838009" cy="33310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7924800" cy="114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000" dirty="0" smtClean="0"/>
              <a:t>These activities also train and challenge our executive functions</a:t>
            </a:r>
            <a:endParaRPr lang="en-US" sz="3000" dirty="0"/>
          </a:p>
        </p:txBody>
      </p:sp>
      <p:pic>
        <p:nvPicPr>
          <p:cNvPr id="3" name="tedx_cognitive_diamond_2014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374619"/>
            <a:ext cx="826952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9600" y="377981"/>
            <a:ext cx="7924800" cy="114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000" dirty="0" smtClean="0"/>
              <a:t>They address our social needs, providing feelings of belonging and social support</a:t>
            </a:r>
            <a:endParaRPr lang="en-US" sz="3000" dirty="0"/>
          </a:p>
        </p:txBody>
      </p:sp>
      <p:pic>
        <p:nvPicPr>
          <p:cNvPr id="4" name="tedx_social_diamond_2014_v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504" y="1572126"/>
            <a:ext cx="718499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9600" y="301781"/>
            <a:ext cx="7924800" cy="114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000" dirty="0" smtClean="0"/>
              <a:t>And they provide joy, building children’s feelings of pride and self-confidence</a:t>
            </a:r>
            <a:endParaRPr lang="en-US" sz="3000" dirty="0"/>
          </a:p>
        </p:txBody>
      </p:sp>
      <p:pic>
        <p:nvPicPr>
          <p:cNvPr id="4" name="tedx_self_conf_diamond_2014_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447800"/>
            <a:ext cx="78628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31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5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9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1153982" y="1295400"/>
            <a:ext cx="6986588" cy="35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500" dirty="0" smtClean="0">
                <a:solidFill>
                  <a:srgbClr val="0546FF"/>
                </a:solidFill>
              </a:rPr>
              <a:t>What abilities and skills will be needed for success </a:t>
            </a:r>
            <a:r>
              <a:rPr lang="en-US" sz="4500" dirty="0">
                <a:solidFill>
                  <a:srgbClr val="0546FF"/>
                </a:solidFill>
              </a:rPr>
              <a:t>in the 21st century?</a:t>
            </a:r>
            <a:r>
              <a:rPr lang="en-US" sz="4500" dirty="0" smtClean="0">
                <a:solidFill>
                  <a:srgbClr val="0546FF"/>
                </a:solidFill>
              </a:rPr>
              <a:t> </a:t>
            </a:r>
            <a:endParaRPr lang="en-US" sz="4500" dirty="0">
              <a:solidFill>
                <a:srgbClr val="0546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9552" y="584684"/>
            <a:ext cx="8215449" cy="4934868"/>
          </a:xfrm>
          <a:prstGeom prst="roundRect">
            <a:avLst/>
          </a:prstGeom>
          <a:noFill/>
          <a:ln w="1016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26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66800" y="595238"/>
            <a:ext cx="7572703" cy="7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93738" indent="-6937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223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fontAlgn="base">
              <a:lnSpc>
                <a:spcPct val="135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sz="3400" dirty="0" smtClean="0">
                <a:solidFill>
                  <a:srgbClr val="0023FE"/>
                </a:solidFill>
                <a:latin typeface="Arial Rounded MT Bold" pitchFamily="34" charset="0"/>
              </a:rPr>
              <a:t>      </a:t>
            </a:r>
            <a:endParaRPr lang="en-US" sz="3400" dirty="0">
              <a:solidFill>
                <a:srgbClr val="0023F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000" y="810082"/>
            <a:ext cx="7870068" cy="6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93738" indent="-6937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223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35000"/>
              </a:lnSpc>
            </a:pPr>
            <a:r>
              <a:rPr lang="en-US" sz="31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      </a:t>
            </a:r>
            <a:endParaRPr lang="en-CA" sz="31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4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2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779145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93738" indent="-693738" eaLnBrk="0" hangingPunct="0"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543050" algn="l"/>
              </a:tabLs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sz="3200" dirty="0">
                <a:solidFill>
                  <a:srgbClr val="FFFFFF"/>
                </a:solidFill>
              </a:rPr>
              <a:t>	</a:t>
            </a:r>
            <a:r>
              <a:rPr lang="en-US" sz="3500" dirty="0">
                <a:solidFill>
                  <a:srgbClr val="0023FE"/>
                </a:solidFill>
              </a:rPr>
              <a:t>While it may seem logical that if you want to improve academic outcomes you should concentrate on </a:t>
            </a:r>
            <a:r>
              <a:rPr lang="en-US" sz="3500" dirty="0" smtClean="0">
                <a:solidFill>
                  <a:srgbClr val="0023FE"/>
                </a:solidFill>
              </a:rPr>
              <a:t>academic </a:t>
            </a:r>
            <a:r>
              <a:rPr lang="en-US" sz="3500" dirty="0">
                <a:solidFill>
                  <a:srgbClr val="0023FE"/>
                </a:solidFill>
              </a:rPr>
              <a:t>outcomes alone, </a:t>
            </a:r>
            <a:r>
              <a:rPr lang="en-US" sz="3500" dirty="0">
                <a:solidFill>
                  <a:srgbClr val="FF0066"/>
                </a:solidFill>
              </a:rPr>
              <a:t>not everything that seems logical is correct.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200" y="76200"/>
            <a:ext cx="8970517" cy="6248400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4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ChangeArrowheads="1"/>
          </p:cNvSpPr>
          <p:nvPr/>
        </p:nvSpPr>
        <p:spPr bwMode="auto">
          <a:xfrm>
            <a:off x="1125797" y="775930"/>
            <a:ext cx="7561003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0066"/>
                </a:solidFill>
                <a:latin typeface="Arial Rounded MT Bold" pitchFamily="34" charset="0"/>
              </a:rPr>
              <a:t>Counterintuitively</a:t>
            </a:r>
            <a:r>
              <a:rPr lang="en-US" sz="4000" dirty="0">
                <a:solidFill>
                  <a:srgbClr val="0546FF"/>
                </a:solidFill>
                <a:latin typeface="Arial Rounded MT Bold" pitchFamily="34" charset="0"/>
              </a:rPr>
              <a:t>, the most efficient and effective strategy for advancing academic achievement </a:t>
            </a:r>
            <a:endParaRPr lang="en-US" sz="4000" dirty="0" smtClean="0">
              <a:solidFill>
                <a:srgbClr val="0546FF"/>
              </a:solidFill>
              <a:latin typeface="Arial Rounded MT Bold" pitchFamily="34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0066"/>
                </a:solidFill>
                <a:latin typeface="Arial Rounded MT Bold" pitchFamily="34" charset="0"/>
              </a:rPr>
              <a:t>is </a:t>
            </a:r>
            <a:r>
              <a:rPr lang="en-US" sz="4000" dirty="0" smtClean="0">
                <a:solidFill>
                  <a:srgbClr val="FF0066"/>
                </a:solidFill>
                <a:latin typeface="Arial Rounded MT Bold" pitchFamily="34" charset="0"/>
              </a:rPr>
              <a:t>probably not to </a:t>
            </a:r>
            <a:r>
              <a:rPr lang="en-US" sz="4000" dirty="0">
                <a:solidFill>
                  <a:srgbClr val="FF0066"/>
                </a:solidFill>
                <a:latin typeface="Arial Rounded MT Bold" pitchFamily="34" charset="0"/>
              </a:rPr>
              <a:t>focus only on </a:t>
            </a:r>
            <a:r>
              <a:rPr lang="en-US" sz="4000" dirty="0" smtClean="0">
                <a:solidFill>
                  <a:srgbClr val="FF0066"/>
                </a:solidFill>
                <a:latin typeface="Arial Rounded MT Bold" pitchFamily="34" charset="0"/>
              </a:rPr>
              <a:t>academics.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srgbClr val="0023FE"/>
              </a:solidFill>
              <a:latin typeface="Arial Rounded MT Bold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" y="76200"/>
            <a:ext cx="8970517" cy="6248400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30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Box 1"/>
          <p:cNvSpPr txBox="1">
            <a:spLocks noChangeArrowheads="1"/>
          </p:cNvSpPr>
          <p:nvPr/>
        </p:nvSpPr>
        <p:spPr bwMode="auto">
          <a:xfrm>
            <a:off x="533400" y="401339"/>
            <a:ext cx="7805732" cy="561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6075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tabLst>
                <a:tab pos="2979738" algn="l"/>
              </a:tabLst>
            </a:pPr>
            <a:r>
              <a:rPr lang="en-US" sz="3800" dirty="0" smtClean="0">
                <a:solidFill>
                  <a:srgbClr val="FF0066"/>
                </a:solidFill>
                <a:latin typeface="Arial Rounded MT Bold" pitchFamily="34" charset="0"/>
              </a:rPr>
              <a:t>We need </a:t>
            </a:r>
            <a:r>
              <a:rPr lang="en-US" sz="3800" dirty="0">
                <a:solidFill>
                  <a:srgbClr val="FF0066"/>
                </a:solidFill>
                <a:latin typeface="Arial Rounded MT Bold" pitchFamily="34" charset="0"/>
              </a:rPr>
              <a:t>to care about the whole child </a:t>
            </a:r>
            <a:r>
              <a:rPr lang="en-US" sz="3800" dirty="0">
                <a:solidFill>
                  <a:srgbClr val="00B8AF"/>
                </a:solidFill>
                <a:latin typeface="Arial Rounded MT Bold" pitchFamily="34" charset="0"/>
              </a:rPr>
              <a:t>(cognitive, social, </a:t>
            </a:r>
            <a:r>
              <a:rPr lang="en-US" sz="3800" dirty="0" smtClean="0">
                <a:solidFill>
                  <a:srgbClr val="00B8AF"/>
                </a:solidFill>
                <a:latin typeface="Arial Rounded MT Bold" pitchFamily="34" charset="0"/>
              </a:rPr>
              <a:t>emotional</a:t>
            </a:r>
            <a:r>
              <a:rPr lang="en-US" sz="3800" dirty="0">
                <a:solidFill>
                  <a:srgbClr val="00B8AF"/>
                </a:solidFill>
                <a:latin typeface="Arial Rounded MT Bold" pitchFamily="34" charset="0"/>
              </a:rPr>
              <a:t>, and physical) </a:t>
            </a:r>
            <a:endParaRPr lang="en-US" sz="3800" dirty="0" smtClean="0">
              <a:solidFill>
                <a:srgbClr val="00B8AF"/>
              </a:solidFill>
              <a:latin typeface="Arial Rounded MT Bold" pitchFamily="34" charset="0"/>
            </a:endParaRPr>
          </a:p>
          <a:p>
            <a:pPr marL="346075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tabLst>
                <a:tab pos="2979738" algn="l"/>
              </a:tabLst>
            </a:pPr>
            <a:r>
              <a:rPr lang="en-US" sz="3800" dirty="0" smtClean="0">
                <a:solidFill>
                  <a:srgbClr val="0023FE"/>
                </a:solidFill>
                <a:latin typeface="Arial Rounded MT Bold" pitchFamily="34" charset="0"/>
              </a:rPr>
              <a:t>if </a:t>
            </a: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w</a:t>
            </a:r>
            <a:r>
              <a:rPr lang="en-US" sz="3800" dirty="0" smtClean="0">
                <a:solidFill>
                  <a:srgbClr val="0023FE"/>
                </a:solidFill>
                <a:latin typeface="Arial Rounded MT Bold" pitchFamily="34" charset="0"/>
              </a:rPr>
              <a:t>e </a:t>
            </a: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want </a:t>
            </a:r>
            <a:r>
              <a:rPr lang="en-US" sz="3800" dirty="0" smtClean="0">
                <a:solidFill>
                  <a:srgbClr val="0023FE"/>
                </a:solidFill>
                <a:latin typeface="Arial Rounded MT Bold" pitchFamily="34" charset="0"/>
              </a:rPr>
              <a:t>to improve </a:t>
            </a: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academic achievement. </a:t>
            </a:r>
          </a:p>
          <a:p>
            <a:pPr marL="346075" indent="-346075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srgbClr val="0023FE"/>
                </a:solidFill>
                <a:latin typeface="Arial Rounded MT Bold" pitchFamily="34" charset="0"/>
              </a:rPr>
              <a:t>   If we focus only on academics, we are less likely to succeed.</a:t>
            </a:r>
          </a:p>
        </p:txBody>
      </p:sp>
    </p:spTree>
    <p:extLst>
      <p:ext uri="{BB962C8B-B14F-4D97-AF65-F5344CB8AC3E}">
        <p14:creationId xmlns:p14="http://schemas.microsoft.com/office/powerpoint/2010/main" val="41177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520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1012448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66"/>
                </a:solidFill>
              </a:rPr>
              <a:t>1)  Self-control</a:t>
            </a:r>
            <a:r>
              <a:rPr lang="en-US" dirty="0" smtClean="0">
                <a:solidFill>
                  <a:srgbClr val="0023FE"/>
                </a:solidFill>
              </a:rPr>
              <a:t> </a:t>
            </a:r>
            <a:endParaRPr lang="en-US" dirty="0">
              <a:solidFill>
                <a:srgbClr val="0040F6"/>
              </a:solidFill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0" y="1981200"/>
            <a:ext cx="9144000" cy="23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682625" indent="-392113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indent="-457200" algn="ctr" eaLnBrk="1" fontAlgn="base" hangingPunct="1">
              <a:lnSpc>
                <a:spcPct val="13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3600" dirty="0">
                <a:solidFill>
                  <a:srgbClr val="0546FF"/>
                </a:solidFill>
              </a:rPr>
              <a:t>Having the self-control </a:t>
            </a:r>
            <a:r>
              <a:rPr lang="en-US" sz="3600" dirty="0" smtClean="0">
                <a:solidFill>
                  <a:srgbClr val="0546FF"/>
                </a:solidFill>
              </a:rPr>
              <a:t>to resist temptations </a:t>
            </a:r>
          </a:p>
          <a:p>
            <a:pPr algn="ctr" eaLnBrk="1" fontAlgn="base" hangingPunct="1">
              <a:lnSpc>
                <a:spcPct val="135000"/>
              </a:lnSpc>
              <a:spcAft>
                <a:spcPct val="0"/>
              </a:spcAft>
            </a:pPr>
            <a:r>
              <a:rPr lang="en-US" sz="3600" dirty="0" smtClean="0">
                <a:solidFill>
                  <a:srgbClr val="0546FF"/>
                </a:solidFill>
              </a:rPr>
              <a:t>and not act impulsively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3483" y="440668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1214713"/>
            <a:ext cx="9144000" cy="8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66"/>
                </a:solidFill>
              </a:rPr>
              <a:t>2) Discipline &amp; Perseverance</a:t>
            </a:r>
            <a:endParaRPr lang="en-US" sz="3300" dirty="0" smtClean="0">
              <a:solidFill>
                <a:srgbClr val="0040F6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0" y="2362200"/>
            <a:ext cx="9144000" cy="34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marL="47625" indent="-47625" algn="ctr" eaLnBrk="1" fontAlgn="base" hangingPunct="1">
              <a:lnSpc>
                <a:spcPct val="130000"/>
              </a:lnSpc>
              <a:spcAft>
                <a:spcPct val="0"/>
              </a:spcAft>
            </a:pPr>
            <a:r>
              <a:rPr lang="en-US" sz="3600" dirty="0" smtClean="0">
                <a:solidFill>
                  <a:srgbClr val="0546FF"/>
                </a:solidFill>
              </a:rPr>
              <a:t>Having the discipline </a:t>
            </a:r>
          </a:p>
          <a:p>
            <a:pPr marL="47625" indent="-47625" algn="ctr" eaLnBrk="1" fontAlgn="base" hangingPunct="1">
              <a:lnSpc>
                <a:spcPct val="130000"/>
              </a:lnSpc>
              <a:spcAft>
                <a:spcPct val="0"/>
              </a:spcAft>
            </a:pPr>
            <a:r>
              <a:rPr lang="en-US" sz="3600" dirty="0" smtClean="0">
                <a:solidFill>
                  <a:srgbClr val="0546FF"/>
                </a:solidFill>
              </a:rPr>
              <a:t>to stay on task </a:t>
            </a:r>
          </a:p>
          <a:p>
            <a:pPr marL="47625" indent="-47625" algn="ctr" eaLnBrk="1" fontAlgn="base" hangingPunct="1">
              <a:lnSpc>
                <a:spcPct val="130000"/>
              </a:lnSpc>
              <a:spcAft>
                <a:spcPct val="0"/>
              </a:spcAft>
            </a:pPr>
            <a:r>
              <a:rPr lang="en-US" sz="3600" dirty="0" smtClean="0">
                <a:solidFill>
                  <a:srgbClr val="0546FF"/>
                </a:solidFill>
              </a:rPr>
              <a:t>and complete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23FE"/>
              </a:solidFill>
            </a:endParaRPr>
          </a:p>
          <a:p>
            <a:pPr eaLnBrk="1" fontAlgn="base" hangingPunct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</a:pPr>
            <a:endParaRPr lang="en-US" sz="3300" dirty="0" smtClean="0">
              <a:solidFill>
                <a:srgbClr val="0040F6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3483" y="304800"/>
            <a:ext cx="8755001" cy="5796644"/>
          </a:xfrm>
          <a:prstGeom prst="roundRect">
            <a:avLst/>
          </a:prstGeom>
          <a:noFill/>
          <a:ln w="101600">
            <a:solidFill>
              <a:srgbClr val="00B4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77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4212</TotalTime>
  <Words>2642</Words>
  <Application>Microsoft Office PowerPoint</Application>
  <PresentationFormat>On-screen Show (4:3)</PresentationFormat>
  <Paragraphs>394</Paragraphs>
  <Slides>77</Slides>
  <Notes>54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6_Custom Design</vt:lpstr>
      <vt:lpstr>13_blank</vt:lpstr>
      <vt:lpstr>13_Custom Design</vt:lpstr>
      <vt:lpstr>2_blank</vt:lpstr>
      <vt:lpstr>Custom Design</vt:lpstr>
      <vt:lpstr>16_Custom Design</vt:lpstr>
      <vt:lpstr>4_blank</vt:lpstr>
      <vt:lpstr>11_blank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UBC, Dept. of Psychiatry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Adele Diamond</dc:creator>
  <cp:lastModifiedBy>Adele Diamond</cp:lastModifiedBy>
  <cp:revision>161</cp:revision>
  <cp:lastPrinted>2014-09-24T17:26:49Z</cp:lastPrinted>
  <dcterms:created xsi:type="dcterms:W3CDTF">2014-09-16T20:21:27Z</dcterms:created>
  <dcterms:modified xsi:type="dcterms:W3CDTF">2014-09-24T19:14:59Z</dcterms:modified>
</cp:coreProperties>
</file>