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6" r:id="rId3"/>
    <p:sldMasterId id="2147483753" r:id="rId4"/>
    <p:sldMasterId id="2147483780" r:id="rId5"/>
    <p:sldMasterId id="2147484083" r:id="rId6"/>
    <p:sldMasterId id="2147484095" r:id="rId7"/>
    <p:sldMasterId id="2147484123" r:id="rId8"/>
    <p:sldMasterId id="2147484201" r:id="rId9"/>
    <p:sldMasterId id="2147484216" r:id="rId10"/>
    <p:sldMasterId id="2147484228" r:id="rId11"/>
  </p:sldMasterIdLst>
  <p:notesMasterIdLst>
    <p:notesMasterId r:id="rId47"/>
  </p:notesMasterIdLst>
  <p:sldIdLst>
    <p:sldId id="509" r:id="rId12"/>
    <p:sldId id="1169" r:id="rId13"/>
    <p:sldId id="510" r:id="rId14"/>
    <p:sldId id="511" r:id="rId15"/>
    <p:sldId id="1170" r:id="rId16"/>
    <p:sldId id="1171" r:id="rId17"/>
    <p:sldId id="1172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652" r:id="rId26"/>
    <p:sldId id="653" r:id="rId27"/>
    <p:sldId id="654" r:id="rId28"/>
    <p:sldId id="655" r:id="rId29"/>
    <p:sldId id="656" r:id="rId30"/>
    <p:sldId id="657" r:id="rId31"/>
    <p:sldId id="1173" r:id="rId32"/>
    <p:sldId id="1174" r:id="rId33"/>
    <p:sldId id="1175" r:id="rId34"/>
    <p:sldId id="1176" r:id="rId35"/>
    <p:sldId id="1177" r:id="rId36"/>
    <p:sldId id="1178" r:id="rId37"/>
    <p:sldId id="1179" r:id="rId38"/>
    <p:sldId id="1180" r:id="rId39"/>
    <p:sldId id="1181" r:id="rId40"/>
    <p:sldId id="1182" r:id="rId41"/>
    <p:sldId id="1183" r:id="rId42"/>
    <p:sldId id="1184" r:id="rId43"/>
    <p:sldId id="1185" r:id="rId44"/>
    <p:sldId id="665" r:id="rId45"/>
    <p:sldId id="66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B0"/>
    <a:srgbClr val="BDFF03"/>
    <a:srgbClr val="00B0AC"/>
    <a:srgbClr val="FF6600"/>
    <a:srgbClr val="0546FF"/>
    <a:srgbClr val="003FF2"/>
    <a:srgbClr val="FF0066"/>
    <a:srgbClr val="0023FE"/>
    <a:srgbClr val="663300"/>
    <a:srgbClr val="AA8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37" autoAdjust="0"/>
    <p:restoredTop sz="94855" autoAdjust="0"/>
  </p:normalViewPr>
  <p:slideViewPr>
    <p:cSldViewPr>
      <p:cViewPr varScale="1">
        <p:scale>
          <a:sx n="49" d="100"/>
          <a:sy n="49" d="100"/>
        </p:scale>
        <p:origin x="-112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D3F8E-FACE-4DE9-B6A2-47582E3421EB}" type="datetimeFigureOut">
              <a:rPr lang="en-CA" smtClean="0"/>
              <a:t>12/10/15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F0E4-D153-4D8D-8CCA-3953DBF6D1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69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56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66D7EF-6FF1-4072-A311-90EC552C1DCD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4" tIns="46148" rIns="92294" bIns="46148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4442E38-11D3-4DE7-8C01-1CF53EDAA4F2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0404" name="Rectangle 2"/>
          <p:cNvSpPr>
            <a:spLocks noChangeArrowheads="1"/>
          </p:cNvSpPr>
          <p:nvPr/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05" name="Rectangle 3"/>
          <p:cNvSpPr>
            <a:spLocks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27" tIns="0" rIns="19227" bIns="0" anchor="b"/>
          <a:lstStyle/>
          <a:p>
            <a:pPr algn="r" defTabSz="922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3040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0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08" name="Rectangle 6"/>
          <p:cNvSpPr>
            <a:spLocks noChangeArrowheads="1"/>
          </p:cNvSpPr>
          <p:nvPr/>
        </p:nvSpPr>
        <p:spPr bwMode="auto">
          <a:xfrm>
            <a:off x="3886201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09" name="Rectangle 7"/>
          <p:cNvSpPr>
            <a:spLocks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27" tIns="0" rIns="19227" bIns="0" anchor="b"/>
          <a:lstStyle/>
          <a:p>
            <a:pPr algn="r" defTabSz="922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3041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1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96" tIns="45197" rIns="90396" bIns="45197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041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1" y="4341814"/>
            <a:ext cx="5029200" cy="4116387"/>
          </a:xfrm>
          <a:noFill/>
        </p:spPr>
        <p:txBody>
          <a:bodyPr lIns="92933" tIns="46467" rIns="92933" bIns="4646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3041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4EB5FE-95AF-4107-A0A1-ECACE43E813B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69" tIns="0" rIns="18869" bIns="0" anchor="b"/>
          <a:lstStyle/>
          <a:p>
            <a:pPr algn="r" defTabSz="904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07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69" tIns="0" rIns="18869" bIns="0" anchor="b"/>
          <a:lstStyle/>
          <a:p>
            <a:pPr algn="r" defTabSz="904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0788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206" tIns="45604" rIns="91206" bIns="4560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07884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72859-948C-48F1-B55D-0E34ED2442B1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en-US" altLang="en-US"/>
              <a:t>Slice No. 13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56" indent="-2285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49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01168E-535E-4C45-8240-A9963A9751AD}" type="slidenum">
              <a:rPr 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2" tIns="46143" rIns="92282" bIns="46143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ADE14E4-FE12-4858-9881-6B0E3D0B6504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1428" name="Rectangle 2"/>
          <p:cNvSpPr>
            <a:spLocks noChangeArrowheads="1"/>
          </p:cNvSpPr>
          <p:nvPr/>
        </p:nvSpPr>
        <p:spPr bwMode="auto">
          <a:xfrm>
            <a:off x="3886201" y="1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29" name="Rectangle 3"/>
          <p:cNvSpPr>
            <a:spLocks noChangeArrowheads="1"/>
          </p:cNvSpPr>
          <p:nvPr/>
        </p:nvSpPr>
        <p:spPr bwMode="auto">
          <a:xfrm>
            <a:off x="3886201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35" tIns="0" rIns="18935" bIns="0" anchor="b"/>
          <a:lstStyle/>
          <a:p>
            <a:pPr algn="r" defTabSz="90476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231430" name="Rectangle 4"/>
          <p:cNvSpPr>
            <a:spLocks noChangeArrowheads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31" name="Rectangle 5"/>
          <p:cNvSpPr>
            <a:spLocks noChangeArrowheads="1"/>
          </p:cNvSpPr>
          <p:nvPr/>
        </p:nvSpPr>
        <p:spPr bwMode="auto">
          <a:xfrm>
            <a:off x="0" y="1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32" name="Rectangle 6"/>
          <p:cNvSpPr>
            <a:spLocks noChangeArrowheads="1"/>
          </p:cNvSpPr>
          <p:nvPr/>
        </p:nvSpPr>
        <p:spPr bwMode="auto">
          <a:xfrm>
            <a:off x="3886201" y="1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33" name="Rectangle 7"/>
          <p:cNvSpPr>
            <a:spLocks noChangeArrowheads="1"/>
          </p:cNvSpPr>
          <p:nvPr/>
        </p:nvSpPr>
        <p:spPr bwMode="auto">
          <a:xfrm>
            <a:off x="3886201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35" tIns="0" rIns="18935" bIns="0" anchor="b"/>
          <a:lstStyle/>
          <a:p>
            <a:pPr algn="r" defTabSz="90476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31434" name="Rectangle 8"/>
          <p:cNvSpPr>
            <a:spLocks noChangeArrowheads="1"/>
          </p:cNvSpPr>
          <p:nvPr/>
        </p:nvSpPr>
        <p:spPr bwMode="auto">
          <a:xfrm>
            <a:off x="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35" name="Rectangle 9"/>
          <p:cNvSpPr>
            <a:spLocks noChangeArrowheads="1"/>
          </p:cNvSpPr>
          <p:nvPr/>
        </p:nvSpPr>
        <p:spPr bwMode="auto">
          <a:xfrm>
            <a:off x="0" y="1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5" rIns="91405" bIns="45705" anchor="ctr"/>
          <a:lstStyle/>
          <a:p>
            <a:pPr defTabSz="903182"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whit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3143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  <a:noFill/>
        </p:spPr>
        <p:txBody>
          <a:bodyPr lIns="91510" tIns="45756" rIns="91510" bIns="45756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3143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5B709F-F95B-42F9-A719-7E74B954B5F7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58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28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23" tIns="0" rIns="19223" bIns="0" anchor="b"/>
          <a:lstStyle/>
          <a:p>
            <a:pPr algn="r" defTabSz="923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05829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30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31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32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223" tIns="0" rIns="19223" bIns="0" anchor="b"/>
          <a:lstStyle/>
          <a:p>
            <a:pPr algn="r" defTabSz="923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05833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34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583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</p:spPr>
        <p:txBody>
          <a:bodyPr lIns="92913" tIns="46457" rIns="92913" bIns="46457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05836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B81870-7DE6-4611-AD0F-6B7B9A93BF72}" type="slidenum">
              <a:rPr 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6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2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38" tIns="0" rIns="19038" b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06853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6" name="Rectangle 7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38" tIns="0" rIns="19038" b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06857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8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685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lIns="92027" tIns="46014" rIns="92027" bIns="4601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06860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4EB5FE-95AF-4107-A0A1-ECACE43E813B}" type="slidenum">
              <a:rPr 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7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69" tIns="0" rIns="18869" bIns="0" anchor="b"/>
          <a:lstStyle/>
          <a:p>
            <a:pPr algn="r" defTabSz="904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07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79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0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69" tIns="0" rIns="18869" bIns="0" anchor="b"/>
          <a:lstStyle/>
          <a:p>
            <a:pPr algn="r" defTabSz="904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207881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2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788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206" tIns="45604" rIns="91206" bIns="45604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207884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27FCF-E5BA-4E9D-9D61-4E2FE4B3130C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D1F1BBA-6153-4DA2-AADE-C13CCDDE45F1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6" tIns="0" rIns="19046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6" tIns="44772" rIns="89546" bIns="44772" anchor="ctr"/>
          <a:lstStyle>
            <a:lvl1pPr defTabSz="893763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3763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5425" defTabSz="893763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3763">
              <a:defRPr>
                <a:solidFill>
                  <a:schemeClr val="tx1"/>
                </a:solidFill>
                <a:latin typeface="Arial" charset="0"/>
              </a:defRPr>
            </a:lvl4pPr>
            <a:lvl5pPr marL="2012950" indent="-222250" defTabSz="893763">
              <a:defRPr>
                <a:solidFill>
                  <a:schemeClr val="tx1"/>
                </a:solidFill>
                <a:latin typeface="Arial" charset="0"/>
              </a:defRPr>
            </a:lvl5pPr>
            <a:lvl6pPr marL="24701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73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45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1750" indent="-222250" defTabSz="893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53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61" tIns="46031" rIns="92061" bIns="46031"/>
          <a:lstStyle/>
          <a:p>
            <a:endParaRPr lang="en-US" altLang="en-US"/>
          </a:p>
        </p:txBody>
      </p:sp>
      <p:sp>
        <p:nvSpPr>
          <p:cNvPr id="15372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DAC71-AC06-4479-BA51-882ED6F6BACB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8" rIns="91437" bIns="45718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BB91242-BF90-4044-94A4-8349C02C17EA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56" tIns="44778" rIns="89556" bIns="44778" anchor="ctr"/>
          <a:lstStyle>
            <a:lvl1pPr defTabSz="89535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89535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89535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89535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89535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895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900">
              <a:solidFill>
                <a:prstClr val="whit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74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2" tIns="46037" rIns="92072" bIns="46037"/>
          <a:lstStyle/>
          <a:p>
            <a:endParaRPr lang="en-US" altLang="en-US"/>
          </a:p>
        </p:txBody>
      </p:sp>
      <p:sp>
        <p:nvSpPr>
          <p:cNvPr id="17420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0C85-0717-4767-8F5C-16D868656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4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70C1-950A-4638-B3D7-05248CABC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17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00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873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034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4748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4632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733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7955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112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0847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8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A3FB-F097-4922-AA41-6CE90A52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202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7453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108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3431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636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8510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2759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9719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591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7092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20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D638-EB1D-48F2-8D9D-82EECE3571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603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3799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9597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B9DEE-6C0F-4EBC-9DC6-0E8BADB809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63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1474-945A-4AAF-8885-A005A6421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396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885F-AACB-4B12-9232-DDE989E44C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314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BF49E-6C1A-41C2-AD59-CF8B907679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45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7239-98E9-41E3-A76B-DF9B85E0AD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2278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4E96-8DA0-49AE-90FC-3FF21D2D22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32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9C47-93D8-456D-8779-F90B979608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82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59039-B1DC-4A6F-9DDD-38847CE101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0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905FC-A457-466D-9405-20614D4F8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50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338C3-C91F-4D70-98FA-C9F63AA570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40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161CA-0311-4065-B090-038DDF46B8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031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89C00-4195-44E7-B378-FADF8A70A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55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4E91-A34D-4556-A410-9FE430EA5A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40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2E5E-DD61-4D57-ABD3-67D7BAB2D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031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0A208-A56C-4C22-B425-076747B3F5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64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654C-4C02-4537-882F-98D2978694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94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9A3E2-C2FB-4E3D-9066-CBE8D8AE8E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45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1A25-21D7-421D-9109-A7EC0294DF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2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8171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07EA-720A-4212-94C9-AD9A43933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56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8EEF8-DD7C-48C8-A809-598F447FAD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374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B8F64-CA96-473C-AF0D-48FC0CA031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975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6FB8F-1299-4B72-A41A-9DCB5FAB0E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30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E5685-4D5F-40FA-A55D-23209D1D86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0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37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75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82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92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39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15E3F-C03B-45A3-BE27-1B42A62235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46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9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91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30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833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418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781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489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202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677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9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A5CD-10A7-4D29-B1DB-481C1F0395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00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92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173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832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76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617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601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176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564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496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3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4615-709D-45FD-80F8-58319317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7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49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8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34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594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590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958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207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9251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47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14463-1106-4F84-8459-7A12F7108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97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263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312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062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735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870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 algn="ctr">
              <a:buNone/>
              <a:defRPr/>
            </a:lvl1pPr>
            <a:lvl2pPr marL="457185" indent="0" algn="ctr">
              <a:buNone/>
              <a:defRPr/>
            </a:lvl2pPr>
            <a:lvl3pPr marL="914370" indent="0" algn="ctr">
              <a:buNone/>
              <a:defRPr/>
            </a:lvl3pPr>
            <a:lvl4pPr marL="1371557" indent="0" algn="ctr">
              <a:buNone/>
              <a:defRPr/>
            </a:lvl4pPr>
            <a:lvl5pPr marL="1828745" indent="0" algn="ctr">
              <a:buNone/>
              <a:defRPr/>
            </a:lvl5pPr>
            <a:lvl6pPr marL="2285930" indent="0" algn="ctr">
              <a:buNone/>
              <a:defRPr/>
            </a:lvl6pPr>
            <a:lvl7pPr marL="2743115" indent="0" algn="ctr">
              <a:buNone/>
              <a:defRPr/>
            </a:lvl7pPr>
            <a:lvl8pPr marL="3200300" indent="0" algn="ctr">
              <a:buNone/>
              <a:defRPr/>
            </a:lvl8pPr>
            <a:lvl9pPr marL="36574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929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953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1438" tIns="45720" rIns="91438" bIns="4572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000"/>
            </a:lvl1pPr>
            <a:lvl2pPr marL="457185" indent="0">
              <a:buNone/>
              <a:defRPr sz="1800"/>
            </a:lvl2pPr>
            <a:lvl3pPr marL="914370" indent="0">
              <a:buNone/>
              <a:defRPr sz="1600"/>
            </a:lvl3pPr>
            <a:lvl4pPr marL="1371557" indent="0">
              <a:buNone/>
              <a:defRPr sz="1400"/>
            </a:lvl4pPr>
            <a:lvl5pPr marL="1828745" indent="0">
              <a:buNone/>
              <a:defRPr sz="1400"/>
            </a:lvl5pPr>
            <a:lvl6pPr marL="2285930" indent="0">
              <a:buNone/>
              <a:defRPr sz="1400"/>
            </a:lvl6pPr>
            <a:lvl7pPr marL="2743115" indent="0">
              <a:buNone/>
              <a:defRPr sz="1400"/>
            </a:lvl7pPr>
            <a:lvl8pPr marL="3200300" indent="0">
              <a:buNone/>
              <a:defRPr sz="1400"/>
            </a:lvl8pPr>
            <a:lvl9pPr marL="36574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9933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307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70" indent="0">
              <a:buNone/>
              <a:defRPr sz="1800" b="1"/>
            </a:lvl3pPr>
            <a:lvl4pPr marL="1371557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0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0" indent="0">
              <a:buNone/>
              <a:defRPr sz="1600" b="1"/>
            </a:lvl8pPr>
            <a:lvl9pPr marL="36574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8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52B11-E996-4D98-AA5D-81EF0173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20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543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68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7" indent="0">
              <a:buNone/>
              <a:defRPr sz="900"/>
            </a:lvl4pPr>
            <a:lvl5pPr marL="1828745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0" indent="0">
              <a:buNone/>
              <a:defRPr sz="900"/>
            </a:lvl8pPr>
            <a:lvl9pPr marL="36574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138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70" indent="0">
              <a:buNone/>
              <a:defRPr sz="2400"/>
            </a:lvl3pPr>
            <a:lvl4pPr marL="1371557" indent="0">
              <a:buNone/>
              <a:defRPr sz="2000"/>
            </a:lvl4pPr>
            <a:lvl5pPr marL="1828745" indent="0">
              <a:buNone/>
              <a:defRPr sz="2000"/>
            </a:lvl5pPr>
            <a:lvl6pPr marL="2285930" indent="0">
              <a:buNone/>
              <a:defRPr sz="2000"/>
            </a:lvl6pPr>
            <a:lvl7pPr marL="2743115" indent="0">
              <a:buNone/>
              <a:defRPr sz="2000"/>
            </a:lvl7pPr>
            <a:lvl8pPr marL="3200300" indent="0">
              <a:buNone/>
              <a:defRPr sz="2000"/>
            </a:lvl8pPr>
            <a:lvl9pPr marL="365748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85" indent="0">
              <a:buNone/>
              <a:defRPr sz="1200"/>
            </a:lvl2pPr>
            <a:lvl3pPr marL="914370" indent="0">
              <a:buNone/>
              <a:defRPr sz="1000"/>
            </a:lvl3pPr>
            <a:lvl4pPr marL="1371557" indent="0">
              <a:buNone/>
              <a:defRPr sz="900"/>
            </a:lvl4pPr>
            <a:lvl5pPr marL="1828745" indent="0">
              <a:buNone/>
              <a:defRPr sz="900"/>
            </a:lvl5pPr>
            <a:lvl6pPr marL="2285930" indent="0">
              <a:buNone/>
              <a:defRPr sz="900"/>
            </a:lvl6pPr>
            <a:lvl7pPr marL="2743115" indent="0">
              <a:buNone/>
              <a:defRPr sz="900"/>
            </a:lvl7pPr>
            <a:lvl8pPr marL="3200300" indent="0">
              <a:buNone/>
              <a:defRPr sz="900"/>
            </a:lvl8pPr>
            <a:lvl9pPr marL="36574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845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905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316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6652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357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733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43D1-6C06-4A57-961E-04028A6B0E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973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85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69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67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56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2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1831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6609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6836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6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31C2-18E0-40A0-847C-4C97DF82C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81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87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390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0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7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35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301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699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955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7674-0878-43C8-BF71-AE28B7034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97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4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02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86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56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9258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16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1529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3342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939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7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51AB1-DAB9-4BED-B059-1C98B09DFF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5C90C-5591-421E-829C-E7C7D7159D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7F341-0FC7-4FA3-B2D7-CC1B3BE5B72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4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42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00CC"/>
            </a:gs>
            <a:gs pos="100000">
              <a:srgbClr val="00005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03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00CC"/>
            </a:gs>
            <a:gs pos="100000">
              <a:srgbClr val="00005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16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9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0" indent="-34289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26" indent="-2857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65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5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35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21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08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0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7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6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00CC"/>
            </a:gs>
            <a:gs pos="100000">
              <a:srgbClr val="00005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1584325" y="944563"/>
            <a:ext cx="6372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0000CC"/>
            </a:gs>
            <a:gs pos="100000">
              <a:srgbClr val="0000CC">
                <a:gamma/>
                <a:shade val="41176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4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24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50875" y="303213"/>
            <a:ext cx="8274050" cy="841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 </a:t>
            </a:r>
            <a:endParaRPr lang="en-US" sz="10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30000"/>
              </a:spcAft>
            </a:pPr>
            <a:r>
              <a:rPr lang="en-US" sz="32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It is</a:t>
            </a:r>
            <a:r>
              <a:rPr lang="en-US" sz="3200" i="1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 not</a:t>
            </a:r>
            <a:r>
              <a:rPr lang="en-US" sz="32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  that children forget the rules.  </a:t>
            </a:r>
          </a:p>
          <a:p>
            <a:pPr eaLnBrk="1" fontAlgn="base" hangingPunct="1">
              <a:spcBef>
                <a:spcPct val="50000"/>
              </a:spcBef>
              <a:spcAft>
                <a:spcPct val="30000"/>
              </a:spcAft>
            </a:pPr>
            <a:r>
              <a:rPr lang="en-US" sz="32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Indeed, children often call out the correct higher-order rule on trials in the mixed condition (e.g., “same,” “opposite,” “opposite,” “same”) even as they are making errors.  </a:t>
            </a:r>
          </a:p>
          <a:p>
            <a:pPr eaLnBrk="1" fontAlgn="base" hangingPunct="1">
              <a:spcBef>
                <a:spcPct val="50000"/>
              </a:spcBef>
              <a:spcAft>
                <a:spcPct val="30000"/>
              </a:spcAft>
            </a:pPr>
            <a:r>
              <a:rPr lang="en-US" sz="32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The problem seems to be in quickly translating the rule into the correct response.</a:t>
            </a:r>
          </a:p>
          <a:p>
            <a:pPr eaLnBrk="1" fontAlgn="base" hangingPunct="1">
              <a:spcBef>
                <a:spcPct val="50000"/>
              </a:spcBef>
              <a:spcAft>
                <a:spcPct val="30000"/>
              </a:spcAft>
            </a:pPr>
            <a:endParaRPr lang="en-US" sz="3200" dirty="0">
              <a:solidFill>
                <a:srgbClr val="0023FE"/>
              </a:solidFill>
              <a:latin typeface="Arial Rounded MT Bold" pitchFamily="34" charset="0"/>
              <a:cs typeface="Arial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0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125413"/>
            <a:ext cx="8202612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200" smtClean="0">
                <a:solidFill>
                  <a:srgbClr val="FFFFEB"/>
                </a:solidFill>
                <a:latin typeface="Arial Rounded MT Bold" pitchFamily="34" charset="0"/>
              </a:rPr>
              <a:t>Abstract Figures - Center Presentation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719138" y="3249613"/>
            <a:ext cx="1919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Push Left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811838" y="6021388"/>
            <a:ext cx="2181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Push Right</a:t>
            </a:r>
          </a:p>
        </p:txBody>
      </p:sp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11650"/>
            <a:ext cx="50371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84325"/>
            <a:ext cx="49720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9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ig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5" t="11090" r="1411" b="33813"/>
          <a:stretch>
            <a:fillRect/>
          </a:stretch>
        </p:blipFill>
        <p:spPr>
          <a:xfrm>
            <a:off x="3581400" y="381000"/>
            <a:ext cx="2624138" cy="6115050"/>
          </a:xfrm>
          <a:noFill/>
        </p:spPr>
      </p:pic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3635375" y="404813"/>
            <a:ext cx="0" cy="6048375"/>
          </a:xfrm>
          <a:prstGeom prst="line">
            <a:avLst/>
          </a:prstGeom>
          <a:noFill/>
          <a:ln w="57150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6084888" y="404813"/>
            <a:ext cx="0" cy="60483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3582988" y="6489700"/>
            <a:ext cx="26241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804863" y="466725"/>
            <a:ext cx="7278687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25000"/>
              </a:lnSpc>
              <a:spcBef>
                <a:spcPct val="75000"/>
              </a:spcBef>
              <a:spcAft>
                <a:spcPct val="0"/>
              </a:spcAft>
            </a:pPr>
            <a:r>
              <a:rPr lang="en-CA" sz="36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Increasing demands on INHIBITION </a:t>
            </a:r>
            <a:r>
              <a:rPr lang="en-US" sz="40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(the Flower block vs. the Heart block)</a:t>
            </a:r>
            <a:r>
              <a:rPr lang="en-US" sz="4000" dirty="0">
                <a:solidFill>
                  <a:srgbClr val="1754FF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CA" sz="36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are more difficult</a:t>
            </a:r>
            <a:r>
              <a:rPr lang="en-CA" sz="3600" dirty="0">
                <a:solidFill>
                  <a:srgbClr val="1754FF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CA" sz="36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for young children (ages 4-9 years) than increasing demands on how much information they must hold in mind (2 to 6 items).  </a:t>
            </a:r>
            <a:r>
              <a:rPr lang="en-US" sz="36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 flipV="1">
            <a:off x="292100" y="6537325"/>
            <a:ext cx="8596313" cy="36513"/>
          </a:xfrm>
          <a:prstGeom prst="line">
            <a:avLst/>
          </a:prstGeom>
          <a:noFill/>
          <a:ln w="12700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V="1">
            <a:off x="219075" y="284163"/>
            <a:ext cx="8596313" cy="36512"/>
          </a:xfrm>
          <a:prstGeom prst="line">
            <a:avLst/>
          </a:prstGeom>
          <a:noFill/>
          <a:ln w="127000">
            <a:solidFill>
              <a:srgbClr val="CC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5988" y="904875"/>
            <a:ext cx="7745412" cy="5257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3800" dirty="0" smtClean="0">
                <a:solidFill>
                  <a:srgbClr val="FF0066"/>
                </a:solidFill>
                <a:latin typeface="Arial Rounded MT Bold" pitchFamily="34" charset="0"/>
              </a:rPr>
              <a:t>The opposite is true for us adults: </a:t>
            </a:r>
          </a:p>
          <a:p>
            <a:pPr marL="0" indent="0" eaLnBrk="1" hangingPunct="1">
              <a:lnSpc>
                <a:spcPct val="125000"/>
              </a:lnSpc>
              <a:spcBef>
                <a:spcPct val="10000"/>
              </a:spcBef>
              <a:buFontTx/>
              <a:buNone/>
            </a:pPr>
            <a:r>
              <a:rPr lang="en-US" sz="3800" dirty="0" smtClean="0">
                <a:solidFill>
                  <a:srgbClr val="0023FE"/>
                </a:solidFill>
                <a:latin typeface="Arial Rounded MT Bold" pitchFamily="34" charset="0"/>
              </a:rPr>
              <a:t>Increasing MEMORY demands is </a:t>
            </a:r>
            <a:r>
              <a:rPr lang="en-US" sz="3800" i="1" dirty="0" smtClean="0">
                <a:solidFill>
                  <a:srgbClr val="0023FE"/>
                </a:solidFill>
                <a:latin typeface="Arial Rounded MT Bold" pitchFamily="34" charset="0"/>
              </a:rPr>
              <a:t>far </a:t>
            </a:r>
            <a:r>
              <a:rPr lang="en-US" sz="1000" i="1" dirty="0" smtClean="0">
                <a:solidFill>
                  <a:srgbClr val="0023FE"/>
                </a:solidFill>
                <a:latin typeface="Arial Rounded MT Bold" pitchFamily="34" charset="0"/>
              </a:rPr>
              <a:t> </a:t>
            </a:r>
            <a:r>
              <a:rPr lang="en-US" sz="3800" dirty="0" smtClean="0">
                <a:solidFill>
                  <a:srgbClr val="0023FE"/>
                </a:solidFill>
                <a:latin typeface="Arial Rounded MT Bold" pitchFamily="34" charset="0"/>
              </a:rPr>
              <a:t>more difficult for us than increasing demands on inhibition.</a:t>
            </a:r>
            <a:r>
              <a:rPr lang="en-US" dirty="0" smtClean="0">
                <a:solidFill>
                  <a:srgbClr val="0023FE"/>
                </a:solidFill>
                <a:latin typeface="Arial Rounded MT Bold" pitchFamily="34" charset="0"/>
              </a:rPr>
              <a:t> </a:t>
            </a:r>
          </a:p>
          <a:p>
            <a:pPr marL="0" indent="0" eaLnBrk="1" hangingPunct="1">
              <a:lnSpc>
                <a:spcPct val="125000"/>
              </a:lnSpc>
              <a:spcBef>
                <a:spcPct val="10000"/>
              </a:spcBef>
              <a:buFontTx/>
              <a:buNone/>
            </a:pPr>
            <a:endParaRPr lang="en-US" dirty="0" smtClean="0">
              <a:solidFill>
                <a:srgbClr val="0023FE"/>
              </a:solidFill>
              <a:latin typeface="Arial Rounded MT Bold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100000"/>
              </a:spcBef>
              <a:buFontTx/>
              <a:buNone/>
            </a:pPr>
            <a:r>
              <a:rPr lang="en-US" dirty="0" smtClean="0">
                <a:solidFill>
                  <a:srgbClr val="2D64FF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55588" y="357188"/>
            <a:ext cx="8559800" cy="592455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225425"/>
            <a:ext cx="8583613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10000"/>
              </a:spcAft>
            </a:pPr>
            <a:endParaRPr lang="en-US" sz="2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41375" y="381000"/>
            <a:ext cx="76692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We adults may not appreciate how inordinately difficult</a:t>
            </a:r>
            <a:r>
              <a:rPr lang="en-US" sz="4000" dirty="0">
                <a:solidFill>
                  <a:srgbClr val="0041FA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inhibition</a:t>
            </a:r>
            <a:r>
              <a:rPr lang="en-US" sz="4000" dirty="0">
                <a:solidFill>
                  <a:srgbClr val="0041FA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4000" dirty="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is for young children because it is so much less taxing for us.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8012" y="152636"/>
            <a:ext cx="8928484" cy="6417332"/>
          </a:xfrm>
          <a:prstGeom prst="roundRect">
            <a:avLst/>
          </a:prstGeom>
          <a:noFill/>
          <a:ln w="88900">
            <a:solidFill>
              <a:srgbClr val="BDF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2200" y="4876800"/>
            <a:ext cx="6985000" cy="1892300"/>
            <a:chOff x="990600" y="5041900"/>
            <a:chExt cx="6985000" cy="1892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" t="9356" r="8719" b="14799"/>
            <a:stretch/>
          </p:blipFill>
          <p:spPr>
            <a:xfrm>
              <a:off x="1766337" y="5162452"/>
              <a:ext cx="1478051" cy="159304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90600" y="5041900"/>
              <a:ext cx="6903576" cy="1892300"/>
              <a:chOff x="260812" y="2629803"/>
              <a:chExt cx="6903576" cy="1892300"/>
            </a:xfrm>
          </p:grpSpPr>
          <p:pic>
            <p:nvPicPr>
              <p:cNvPr id="9" name="Picture 4" descr="http://4.bp.blogspot.com/-Df6fgL3P5cc/Tkkk03ePhWI/AAAAAAAAB3c/dgAJakxe64E/s1600/kids-sports-2ghjkku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3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51" t="14980" r="43476" b="45189"/>
              <a:stretch/>
            </p:blipFill>
            <p:spPr bwMode="auto">
              <a:xfrm>
                <a:off x="260812" y="2852053"/>
                <a:ext cx="1020059" cy="1566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68"/>
              <p:cNvSpPr>
                <a:spLocks noChangeArrowheads="1"/>
              </p:cNvSpPr>
              <p:nvPr/>
            </p:nvSpPr>
            <p:spPr bwMode="auto">
              <a:xfrm>
                <a:off x="7010400" y="2629803"/>
                <a:ext cx="153988" cy="189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  <p:pic>
            <p:nvPicPr>
              <p:cNvPr id="11" name="Picture 3" descr="licking chocolate from fingers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0000"/>
                        </a14:imgEffect>
                        <a14:imgEffect>
                          <a14:brightnessContrast bright="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56" t="34401" r="40713" b="30246"/>
              <a:stretch/>
            </p:blipFill>
            <p:spPr bwMode="auto">
              <a:xfrm>
                <a:off x="2222837" y="2764789"/>
                <a:ext cx="2122347" cy="1479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 descr="C:\Users\DiamondA\Pictures\Mind-Life Mtg in Dharmasala\Kathmandu\a gift of a soccer ball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6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724" t="1042" r="20128" b="75184"/>
              <a:stretch/>
            </p:blipFill>
            <p:spPr bwMode="auto">
              <a:xfrm>
                <a:off x="5080328" y="2942581"/>
                <a:ext cx="1182188" cy="1304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6" descr="little girl"/>
              <p:cNvPicPr preferRelativeResize="0">
                <a:picLocks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96" t="11098" r="34190" b="13197"/>
              <a:stretch/>
            </p:blipFill>
            <p:spPr bwMode="auto">
              <a:xfrm>
                <a:off x="4180624" y="2898648"/>
                <a:ext cx="959066" cy="1413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65" t="-2920" r="17242" b="26911"/>
              <a:stretch/>
            </p:blipFill>
            <p:spPr>
              <a:xfrm>
                <a:off x="6085258" y="2848757"/>
                <a:ext cx="981961" cy="1563809"/>
              </a:xfrm>
              <a:prstGeom prst="rect">
                <a:avLst/>
              </a:prstGeom>
            </p:spPr>
          </p:pic>
          <p:pic>
            <p:nvPicPr>
              <p:cNvPr id="16" name="Picture 9" descr="colorbar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675" r="4070" b="16667"/>
              <a:stretch>
                <a:fillRect/>
              </a:stretch>
            </p:blipFill>
            <p:spPr bwMode="auto">
              <a:xfrm>
                <a:off x="362412" y="4230003"/>
                <a:ext cx="6664325" cy="18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69"/>
              <p:cNvSpPr>
                <a:spLocks noChangeArrowheads="1"/>
              </p:cNvSpPr>
              <p:nvPr/>
            </p:nvSpPr>
            <p:spPr bwMode="auto">
              <a:xfrm>
                <a:off x="260812" y="2629803"/>
                <a:ext cx="114300" cy="1892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000" dirty="0">
                  <a:solidFill>
                    <a:srgbClr val="FFFFFF"/>
                  </a:solidFill>
                  <a:latin typeface="Arial Rounded MT Bold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90600" y="5041900"/>
              <a:ext cx="6985000" cy="31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2666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35000" y="1447800"/>
            <a:ext cx="79962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4163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CA" sz="4500" dirty="0" smtClean="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Working Memory &amp; </a:t>
            </a:r>
            <a:r>
              <a:rPr lang="en-CA" sz="4500" dirty="0" smtClean="0">
                <a:solidFill>
                  <a:srgbClr val="FF0066"/>
                </a:solidFill>
                <a:latin typeface="Arial Rounded MT Bold" pitchFamily="34" charset="0"/>
                <a:cs typeface="Arial" charset="0"/>
              </a:rPr>
              <a:t>just holding information in mind (Short-Term Memory) </a:t>
            </a:r>
            <a:r>
              <a:rPr lang="en-CA" sz="4500" dirty="0" smtClean="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are distinct.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 smtClean="0">
              <a:solidFill>
                <a:srgbClr val="0023F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608" y="548680"/>
            <a:ext cx="8928484" cy="5796644"/>
          </a:xfrm>
          <a:prstGeom prst="roundRect">
            <a:avLst/>
          </a:prstGeom>
          <a:noFill/>
          <a:ln w="88900">
            <a:solidFill>
              <a:srgbClr val="BDFF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31307">
            <a:off x="6226095" y="898296"/>
            <a:ext cx="2582589" cy="55399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3000" dirty="0" smtClean="0">
                <a:solidFill>
                  <a:srgbClr val="00AC7F"/>
                </a:solidFill>
                <a:latin typeface="Arial Rounded MT Bold" pitchFamily="34" charset="0"/>
              </a:rPr>
              <a:t>Remember</a:t>
            </a:r>
            <a:endParaRPr lang="en-US" sz="3000" dirty="0">
              <a:solidFill>
                <a:srgbClr val="00AC7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1000" y="3001963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EB"/>
                </a:solidFill>
                <a:cs typeface="Arial" pitchFamily="34" charset="0"/>
              </a:rPr>
              <a:t>Push Left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286000" y="5219700"/>
            <a:ext cx="179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EB"/>
                </a:solidFill>
                <a:cs typeface="Arial" pitchFamily="34" charset="0"/>
              </a:rPr>
              <a:t>Push Right</a:t>
            </a: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33400" y="1782763"/>
          <a:ext cx="3352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Photo Editor Photo" r:id="rId4" imgW="4172532" imgH="1428949" progId="MSPhotoEd.3">
                  <p:embed/>
                </p:oleObj>
              </mc:Choice>
              <mc:Fallback>
                <p:oleObj name="Photo Editor Photo" r:id="rId4" imgW="4172532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82763"/>
                        <a:ext cx="3352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09600" y="3905250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Photo Editor Photo" r:id="rId6" imgW="4172532" imgH="1428949" progId="MSPhotoEd.3">
                  <p:embed/>
                </p:oleObj>
              </mc:Choice>
              <mc:Fallback>
                <p:oleObj name="Photo Editor Photo" r:id="rId6" imgW="4172532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05250"/>
                        <a:ext cx="3276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048500" y="3001963"/>
            <a:ext cx="179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EB"/>
                </a:solidFill>
                <a:cs typeface="Arial" pitchFamily="34" charset="0"/>
              </a:rPr>
              <a:t>Push Right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105400" y="5200650"/>
            <a:ext cx="157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EB"/>
                </a:solidFill>
                <a:cs typeface="Arial" pitchFamily="34" charset="0"/>
              </a:rPr>
              <a:t>Push Left</a:t>
            </a: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5334000" y="1782763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Photo Editor Photo" r:id="rId8" imgW="4172532" imgH="1428949" progId="MSPhotoEd.3">
                  <p:embed/>
                </p:oleObj>
              </mc:Choice>
              <mc:Fallback>
                <p:oleObj name="Photo Editor Photo" r:id="rId8" imgW="4172532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82763"/>
                        <a:ext cx="3276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334000" y="3905250"/>
          <a:ext cx="3352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Photo Editor Photo" r:id="rId10" imgW="4172532" imgH="1428949" progId="MSPhotoEd.3">
                  <p:embed/>
                </p:oleObj>
              </mc:Choice>
              <mc:Fallback>
                <p:oleObj name="Photo Editor Photo" r:id="rId10" imgW="4172532" imgH="1428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05250"/>
                        <a:ext cx="3352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77888" y="514350"/>
            <a:ext cx="259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 Congruent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Trials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080000" y="285750"/>
            <a:ext cx="360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Incongruent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Trials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096963" y="6135688"/>
            <a:ext cx="7388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A Classic Simon Task </a:t>
            </a:r>
          </a:p>
        </p:txBody>
      </p:sp>
    </p:spTree>
    <p:extLst>
      <p:ext uri="{BB962C8B-B14F-4D97-AF65-F5344CB8AC3E}">
        <p14:creationId xmlns:p14="http://schemas.microsoft.com/office/powerpoint/2010/main" val="75003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3648075"/>
            <a:ext cx="86868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68375" indent="-9683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00" dirty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The Rules are:	</a:t>
            </a:r>
          </a:p>
          <a:p>
            <a:pPr eaLnBrk="1" fontAlgn="base" hangingPunct="1">
              <a:spcBef>
                <a:spcPct val="35000"/>
              </a:spcBef>
              <a:spcAft>
                <a:spcPct val="0"/>
              </a:spcAft>
            </a:pPr>
            <a:r>
              <a:rPr lang="en-US" sz="3500" dirty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	Whenever you see a BUTTERFLY, press LEFT.</a:t>
            </a:r>
          </a:p>
          <a:p>
            <a:pPr eaLnBrk="1" fontAlgn="base" hangingPunct="1">
              <a:spcBef>
                <a:spcPct val="35000"/>
              </a:spcBef>
              <a:spcAft>
                <a:spcPct val="0"/>
              </a:spcAft>
            </a:pPr>
            <a:r>
              <a:rPr lang="en-US" sz="3500" dirty="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	Whenever you see a FROG, press RIGHT.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04800" y="641350"/>
            <a:ext cx="8401050" cy="2863850"/>
            <a:chOff x="-528" y="1872"/>
            <a:chExt cx="5292" cy="1804"/>
          </a:xfrm>
        </p:grpSpPr>
        <p:graphicFrame>
          <p:nvGraphicFramePr>
            <p:cNvPr id="48133" name="Object 4"/>
            <p:cNvGraphicFramePr>
              <a:graphicFrameLocks noChangeAspect="1"/>
            </p:cNvGraphicFramePr>
            <p:nvPr/>
          </p:nvGraphicFramePr>
          <p:xfrm>
            <a:off x="-528" y="1872"/>
            <a:ext cx="5292" cy="1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4" name="Photo Editor Photo" r:id="rId4" imgW="4172532" imgH="1428949" progId="MSPhotoEd.3">
                    <p:embed/>
                  </p:oleObj>
                </mc:Choice>
                <mc:Fallback>
                  <p:oleObj name="Photo Editor Photo" r:id="rId4" imgW="4172532" imgH="142894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28" y="1872"/>
                          <a:ext cx="5292" cy="1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34" name="Object 5"/>
            <p:cNvGraphicFramePr>
              <a:graphicFrameLocks noChangeAspect="1"/>
            </p:cNvGraphicFramePr>
            <p:nvPr/>
          </p:nvGraphicFramePr>
          <p:xfrm>
            <a:off x="2688" y="2016"/>
            <a:ext cx="1825" cy="1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5" name="Photo Editor Photo" r:id="rId6" imgW="1314286" imgH="1038370" progId="MSPhotoEd.3">
                    <p:embed/>
                  </p:oleObj>
                </mc:Choice>
                <mc:Fallback>
                  <p:oleObj name="Photo Editor Photo" r:id="rId6" imgW="1314286" imgH="103837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016"/>
                          <a:ext cx="1825" cy="14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35" name="Rectangle 6"/>
            <p:cNvSpPr>
              <a:spLocks noChangeArrowheads="1"/>
            </p:cNvSpPr>
            <p:nvPr/>
          </p:nvSpPr>
          <p:spPr bwMode="auto">
            <a:xfrm>
              <a:off x="1488" y="2208"/>
              <a:ext cx="100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124200" y="0"/>
            <a:ext cx="32004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50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A Simon Task</a:t>
            </a:r>
          </a:p>
        </p:txBody>
      </p:sp>
    </p:spTree>
    <p:extLst>
      <p:ext uri="{BB962C8B-B14F-4D97-AF65-F5344CB8AC3E}">
        <p14:creationId xmlns:p14="http://schemas.microsoft.com/office/powerpoint/2010/main" val="3789809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96938" y="62484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96938" y="62484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71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8138" y="533400"/>
            <a:ext cx="4048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Dots - Congruent 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84225" y="3352800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Left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762250" y="5775325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Right</a:t>
            </a:r>
          </a:p>
        </p:txBody>
      </p:sp>
      <p:pic>
        <p:nvPicPr>
          <p:cNvPr id="4916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09800"/>
            <a:ext cx="33194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572000"/>
            <a:ext cx="33210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5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209800"/>
            <a:ext cx="33194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6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572000"/>
            <a:ext cx="33210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270500" y="5783263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Left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7162800" y="3352800"/>
            <a:ext cx="128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Right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22800" y="533400"/>
            <a:ext cx="431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Dots - Incongruent </a:t>
            </a:r>
          </a:p>
        </p:txBody>
      </p:sp>
      <p:sp>
        <p:nvSpPr>
          <p:cNvPr id="49170" name="Oval 18" descr="Light vertical"/>
          <p:cNvSpPr>
            <a:spLocks noChangeAspect="1" noChangeArrowheads="1"/>
          </p:cNvSpPr>
          <p:nvPr/>
        </p:nvSpPr>
        <p:spPr bwMode="auto">
          <a:xfrm>
            <a:off x="5410200" y="25146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1" name="Oval 19" descr="Light vertical"/>
          <p:cNvSpPr>
            <a:spLocks noChangeAspect="1" noChangeArrowheads="1"/>
          </p:cNvSpPr>
          <p:nvPr/>
        </p:nvSpPr>
        <p:spPr bwMode="auto">
          <a:xfrm>
            <a:off x="7696200" y="48768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2" name="Oval 20"/>
          <p:cNvSpPr>
            <a:spLocks noChangeAspect="1" noChangeArrowheads="1"/>
          </p:cNvSpPr>
          <p:nvPr/>
        </p:nvSpPr>
        <p:spPr bwMode="auto">
          <a:xfrm>
            <a:off x="3200400" y="48768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3" name="Oval 21"/>
          <p:cNvSpPr>
            <a:spLocks noChangeAspect="1" noChangeArrowheads="1"/>
          </p:cNvSpPr>
          <p:nvPr/>
        </p:nvSpPr>
        <p:spPr bwMode="auto">
          <a:xfrm>
            <a:off x="990600" y="25146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0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93688" y="402145"/>
            <a:ext cx="8382000" cy="759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6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23FE"/>
                </a:solidFill>
                <a:latin typeface="Arial Rounded MT Bold" pitchFamily="34" charset="0"/>
                <a:cs typeface="Times New Roman" pitchFamily="18" charset="0"/>
              </a:rPr>
              <a:t>Whenever you see a Gray Disc, press on the SAME side as the stimulus.</a:t>
            </a:r>
          </a:p>
          <a:p>
            <a:pPr fontAlgn="base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3600" dirty="0">
                <a:solidFill>
                  <a:srgbClr val="0023FE"/>
                </a:solidFill>
                <a:latin typeface="Arial Rounded MT Bold" pitchFamily="34" charset="0"/>
                <a:cs typeface="Times New Roman" pitchFamily="18" charset="0"/>
              </a:rPr>
              <a:t>Whenever you see a B&amp;W Striped Disc, press on the side OPPOSITE the stimulus.</a:t>
            </a:r>
          </a:p>
          <a:p>
            <a:pPr fontAlgn="base">
              <a:lnSpc>
                <a:spcPct val="110000"/>
              </a:lnSpc>
              <a:spcBef>
                <a:spcPts val="3000"/>
              </a:spcBef>
              <a:spcAft>
                <a:spcPct val="50000"/>
              </a:spcAft>
            </a:pPr>
            <a:r>
              <a:rPr lang="en-US" sz="36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Requires the extra step of </a:t>
            </a:r>
            <a:r>
              <a:rPr lang="en-CA" sz="36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mentally translating same/opposite into Left or Right.</a:t>
            </a:r>
            <a:endParaRPr lang="en-US" sz="3600" dirty="0">
              <a:solidFill>
                <a:srgbClr val="FF0066"/>
              </a:solidFill>
              <a:latin typeface="Arial Rounded MT Bold" pitchFamily="34" charset="0"/>
              <a:cs typeface="Times New Roman" pitchFamily="18" charset="0"/>
            </a:endParaRPr>
          </a:p>
          <a:p>
            <a:pPr fontAlgn="base">
              <a:lnSpc>
                <a:spcPct val="110000"/>
              </a:lnSpc>
              <a:spcBef>
                <a:spcPct val="60000"/>
              </a:spcBef>
              <a:spcAft>
                <a:spcPct val="50000"/>
              </a:spcAft>
            </a:pPr>
            <a:endParaRPr lang="en-US" sz="3600" dirty="0">
              <a:solidFill>
                <a:srgbClr val="009999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96938" y="62484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96938" y="62484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71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8138" y="533400"/>
            <a:ext cx="4048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Dots - Congruent 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784225" y="3352800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Left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762250" y="5775325"/>
            <a:ext cx="1287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Right</a:t>
            </a:r>
          </a:p>
        </p:txBody>
      </p:sp>
      <p:pic>
        <p:nvPicPr>
          <p:cNvPr id="4916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09800"/>
            <a:ext cx="33194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572000"/>
            <a:ext cx="33210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5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2209800"/>
            <a:ext cx="33194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6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572000"/>
            <a:ext cx="33210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270500" y="5783263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Left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7162800" y="3352800"/>
            <a:ext cx="128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EB"/>
                </a:solidFill>
                <a:latin typeface="Univers" pitchFamily="34" charset="0"/>
                <a:cs typeface="Arial" pitchFamily="34" charset="0"/>
              </a:rPr>
              <a:t>Push Right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22800" y="533400"/>
            <a:ext cx="431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EB"/>
                </a:solidFill>
                <a:latin typeface="Arial Rounded MT Bold" pitchFamily="34" charset="0"/>
                <a:cs typeface="Arial" pitchFamily="34" charset="0"/>
              </a:rPr>
              <a:t>Dots - Incongruent </a:t>
            </a:r>
          </a:p>
        </p:txBody>
      </p:sp>
      <p:sp>
        <p:nvSpPr>
          <p:cNvPr id="49170" name="Oval 18" descr="Light vertical"/>
          <p:cNvSpPr>
            <a:spLocks noChangeAspect="1" noChangeArrowheads="1"/>
          </p:cNvSpPr>
          <p:nvPr/>
        </p:nvSpPr>
        <p:spPr bwMode="auto">
          <a:xfrm>
            <a:off x="5410200" y="25146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1" name="Oval 19" descr="Light vertical"/>
          <p:cNvSpPr>
            <a:spLocks noChangeAspect="1" noChangeArrowheads="1"/>
          </p:cNvSpPr>
          <p:nvPr/>
        </p:nvSpPr>
        <p:spPr bwMode="auto">
          <a:xfrm>
            <a:off x="7696200" y="48768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2" name="Oval 20"/>
          <p:cNvSpPr>
            <a:spLocks noChangeAspect="1" noChangeArrowheads="1"/>
          </p:cNvSpPr>
          <p:nvPr/>
        </p:nvSpPr>
        <p:spPr bwMode="auto">
          <a:xfrm>
            <a:off x="3200400" y="48768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73" name="Oval 21"/>
          <p:cNvSpPr>
            <a:spLocks noChangeAspect="1" noChangeArrowheads="1"/>
          </p:cNvSpPr>
          <p:nvPr/>
        </p:nvSpPr>
        <p:spPr bwMode="auto">
          <a:xfrm>
            <a:off x="990600" y="25146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2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1371600" y="1976438"/>
            <a:ext cx="1588" cy="299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1333500" y="49672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333500" y="43672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333500" y="37671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333500" y="31765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333500" y="25765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333500" y="19764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1371600" y="4967288"/>
            <a:ext cx="65246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V="1">
            <a:off x="137160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183832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230505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277177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323850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370522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V="1">
            <a:off x="417195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 flipV="1">
            <a:off x="463867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V="1">
            <a:off x="509587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V="1">
            <a:off x="556260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602932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V="1">
            <a:off x="649605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696277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429500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896225" y="49672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6729413" y="2700338"/>
            <a:ext cx="1587" cy="12382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6700838" y="2700338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 flipV="1">
            <a:off x="7658100" y="2424113"/>
            <a:ext cx="1588" cy="1714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7629525" y="24241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1654175" y="3852863"/>
            <a:ext cx="1588" cy="2476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1625600" y="41005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>
            <a:off x="2120900" y="3890963"/>
            <a:ext cx="1588" cy="2095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2092325" y="41005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2587625" y="3328988"/>
            <a:ext cx="1588" cy="2190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2559050" y="354806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>
            <a:off x="3543300" y="3700463"/>
            <a:ext cx="1588" cy="20002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>
            <a:off x="3514725" y="3900488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7" name="Line 37"/>
          <p:cNvSpPr>
            <a:spLocks noChangeShapeType="1"/>
          </p:cNvSpPr>
          <p:nvPr/>
        </p:nvSpPr>
        <p:spPr bwMode="auto">
          <a:xfrm>
            <a:off x="4000500" y="3652838"/>
            <a:ext cx="1588" cy="1428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8" name="Line 38"/>
          <p:cNvSpPr>
            <a:spLocks noChangeShapeType="1"/>
          </p:cNvSpPr>
          <p:nvPr/>
        </p:nvSpPr>
        <p:spPr bwMode="auto">
          <a:xfrm>
            <a:off x="3971925" y="37957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4467225" y="3548063"/>
            <a:ext cx="1588" cy="1428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4438650" y="3690938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4933950" y="3471863"/>
            <a:ext cx="1588" cy="17303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4905375" y="36433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3" name="Line 43"/>
          <p:cNvSpPr>
            <a:spLocks noChangeShapeType="1"/>
          </p:cNvSpPr>
          <p:nvPr/>
        </p:nvSpPr>
        <p:spPr bwMode="auto">
          <a:xfrm>
            <a:off x="5422900" y="3352800"/>
            <a:ext cx="0" cy="1524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>
            <a:off x="5895975" y="3071813"/>
            <a:ext cx="1588" cy="1333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 flipV="1">
            <a:off x="5867400" y="3176588"/>
            <a:ext cx="73025" cy="285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6" name="Line 46"/>
          <p:cNvSpPr>
            <a:spLocks noChangeShapeType="1"/>
          </p:cNvSpPr>
          <p:nvPr/>
        </p:nvSpPr>
        <p:spPr bwMode="auto">
          <a:xfrm>
            <a:off x="6729413" y="2824163"/>
            <a:ext cx="1587" cy="1333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7" name="Line 47"/>
          <p:cNvSpPr>
            <a:spLocks noChangeShapeType="1"/>
          </p:cNvSpPr>
          <p:nvPr/>
        </p:nvSpPr>
        <p:spPr bwMode="auto">
          <a:xfrm>
            <a:off x="6700838" y="2957513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8" name="Line 48"/>
          <p:cNvSpPr>
            <a:spLocks noChangeShapeType="1"/>
          </p:cNvSpPr>
          <p:nvPr/>
        </p:nvSpPr>
        <p:spPr bwMode="auto">
          <a:xfrm>
            <a:off x="7658100" y="2595563"/>
            <a:ext cx="1588" cy="16192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7629525" y="2757488"/>
            <a:ext cx="66675" cy="1587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0" name="Oval 50"/>
          <p:cNvSpPr>
            <a:spLocks noChangeArrowheads="1"/>
          </p:cNvSpPr>
          <p:nvPr/>
        </p:nvSpPr>
        <p:spPr bwMode="auto">
          <a:xfrm>
            <a:off x="1606550" y="38052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1" name="Oval 51"/>
          <p:cNvSpPr>
            <a:spLocks noChangeArrowheads="1"/>
          </p:cNvSpPr>
          <p:nvPr/>
        </p:nvSpPr>
        <p:spPr bwMode="auto">
          <a:xfrm>
            <a:off x="2073275" y="38433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2" name="Oval 52"/>
          <p:cNvSpPr>
            <a:spLocks noChangeArrowheads="1"/>
          </p:cNvSpPr>
          <p:nvPr/>
        </p:nvSpPr>
        <p:spPr bwMode="auto">
          <a:xfrm>
            <a:off x="2540000" y="3281363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3" name="Oval 53"/>
          <p:cNvSpPr>
            <a:spLocks noChangeArrowheads="1"/>
          </p:cNvSpPr>
          <p:nvPr/>
        </p:nvSpPr>
        <p:spPr bwMode="auto">
          <a:xfrm>
            <a:off x="3495675" y="36528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4" name="Oval 54"/>
          <p:cNvSpPr>
            <a:spLocks noChangeArrowheads="1"/>
          </p:cNvSpPr>
          <p:nvPr/>
        </p:nvSpPr>
        <p:spPr bwMode="auto">
          <a:xfrm>
            <a:off x="3952875" y="3605213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5" name="Oval 55"/>
          <p:cNvSpPr>
            <a:spLocks noChangeArrowheads="1"/>
          </p:cNvSpPr>
          <p:nvPr/>
        </p:nvSpPr>
        <p:spPr bwMode="auto">
          <a:xfrm>
            <a:off x="4419600" y="35004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6" name="Oval 56"/>
          <p:cNvSpPr>
            <a:spLocks noChangeArrowheads="1"/>
          </p:cNvSpPr>
          <p:nvPr/>
        </p:nvSpPr>
        <p:spPr bwMode="auto">
          <a:xfrm>
            <a:off x="4886325" y="34242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7" name="Oval 57"/>
          <p:cNvSpPr>
            <a:spLocks noChangeArrowheads="1"/>
          </p:cNvSpPr>
          <p:nvPr/>
        </p:nvSpPr>
        <p:spPr bwMode="auto">
          <a:xfrm>
            <a:off x="5386388" y="33099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8" name="Oval 58"/>
          <p:cNvSpPr>
            <a:spLocks noChangeArrowheads="1"/>
          </p:cNvSpPr>
          <p:nvPr/>
        </p:nvSpPr>
        <p:spPr bwMode="auto">
          <a:xfrm>
            <a:off x="5848350" y="302418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9" name="Oval 59"/>
          <p:cNvSpPr>
            <a:spLocks noChangeArrowheads="1"/>
          </p:cNvSpPr>
          <p:nvPr/>
        </p:nvSpPr>
        <p:spPr bwMode="auto">
          <a:xfrm>
            <a:off x="6681788" y="27765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60" name="Oval 60"/>
          <p:cNvSpPr>
            <a:spLocks noChangeArrowheads="1"/>
          </p:cNvSpPr>
          <p:nvPr/>
        </p:nvSpPr>
        <p:spPr bwMode="auto">
          <a:xfrm>
            <a:off x="7610475" y="2547938"/>
            <a:ext cx="85725" cy="85725"/>
          </a:xfrm>
          <a:prstGeom prst="ellipse">
            <a:avLst/>
          </a:prstGeom>
          <a:solidFill>
            <a:srgbClr val="00A5E0"/>
          </a:solidFill>
          <a:ln w="38100">
            <a:solidFill>
              <a:srgbClr val="00A5E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1065213" y="48720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50</a:t>
            </a:r>
          </a:p>
        </p:txBody>
      </p:sp>
      <p:sp>
        <p:nvSpPr>
          <p:cNvPr id="51262" name="Rectangle 62"/>
          <p:cNvSpPr>
            <a:spLocks noChangeArrowheads="1"/>
          </p:cNvSpPr>
          <p:nvPr/>
        </p:nvSpPr>
        <p:spPr bwMode="auto">
          <a:xfrm>
            <a:off x="1065213" y="42719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51263" name="Rectangle 63"/>
          <p:cNvSpPr>
            <a:spLocks noChangeArrowheads="1"/>
          </p:cNvSpPr>
          <p:nvPr/>
        </p:nvSpPr>
        <p:spPr bwMode="auto">
          <a:xfrm>
            <a:off x="1065213" y="36718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70</a:t>
            </a:r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1065213" y="30813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1065213" y="24812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90</a:t>
            </a:r>
          </a:p>
        </p:txBody>
      </p:sp>
      <p:sp>
        <p:nvSpPr>
          <p:cNvPr id="51266" name="Rectangle 66"/>
          <p:cNvSpPr>
            <a:spLocks noChangeArrowheads="1"/>
          </p:cNvSpPr>
          <p:nvPr/>
        </p:nvSpPr>
        <p:spPr bwMode="auto">
          <a:xfrm>
            <a:off x="979488" y="1881188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51267" name="Rectangle 67"/>
          <p:cNvSpPr>
            <a:spLocks noChangeArrowheads="1"/>
          </p:cNvSpPr>
          <p:nvPr/>
        </p:nvSpPr>
        <p:spPr bwMode="auto">
          <a:xfrm>
            <a:off x="1531938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1998663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1269" name="Rectangle 69"/>
          <p:cNvSpPr>
            <a:spLocks noChangeArrowheads="1"/>
          </p:cNvSpPr>
          <p:nvPr/>
        </p:nvSpPr>
        <p:spPr bwMode="auto">
          <a:xfrm>
            <a:off x="2465388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3398838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3856038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51272" name="Rectangle 72"/>
          <p:cNvSpPr>
            <a:spLocks noChangeArrowheads="1"/>
          </p:cNvSpPr>
          <p:nvPr/>
        </p:nvSpPr>
        <p:spPr bwMode="auto">
          <a:xfrm>
            <a:off x="4322763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4789488" y="5091113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51274" name="Rectangle 74"/>
          <p:cNvSpPr>
            <a:spLocks noChangeArrowheads="1"/>
          </p:cNvSpPr>
          <p:nvPr/>
        </p:nvSpPr>
        <p:spPr bwMode="auto">
          <a:xfrm>
            <a:off x="5208588" y="50911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5665788" y="50911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6599238" y="50911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7532688" y="50911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26</a:t>
            </a:r>
          </a:p>
        </p:txBody>
      </p:sp>
      <p:sp>
        <p:nvSpPr>
          <p:cNvPr id="51278" name="Rectangle 78"/>
          <p:cNvSpPr>
            <a:spLocks noChangeAspect="1" noChangeArrowheads="1"/>
          </p:cNvSpPr>
          <p:nvPr/>
        </p:nvSpPr>
        <p:spPr bwMode="auto">
          <a:xfrm>
            <a:off x="2986087" y="5410200"/>
            <a:ext cx="153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cs typeface="Arial" pitchFamily="34" charset="0"/>
              </a:rPr>
              <a:t>Age in Years</a:t>
            </a:r>
          </a:p>
        </p:txBody>
      </p:sp>
      <p:sp>
        <p:nvSpPr>
          <p:cNvPr id="51279" name="Rectangle 79"/>
          <p:cNvSpPr>
            <a:spLocks noChangeAspect="1" noChangeArrowheads="1"/>
          </p:cNvSpPr>
          <p:nvPr/>
        </p:nvSpPr>
        <p:spPr bwMode="auto">
          <a:xfrm rot="-5400000">
            <a:off x="-261937" y="33131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Percent Correct</a:t>
            </a:r>
          </a:p>
        </p:txBody>
      </p:sp>
      <p:sp>
        <p:nvSpPr>
          <p:cNvPr id="51280" name="Text Box 80"/>
          <p:cNvSpPr txBox="1">
            <a:spLocks noChangeArrowheads="1"/>
          </p:cNvSpPr>
          <p:nvPr/>
        </p:nvSpPr>
        <p:spPr bwMode="auto">
          <a:xfrm>
            <a:off x="674688" y="5927725"/>
            <a:ext cx="7543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cs typeface="Arial" pitchFamily="34" charset="0"/>
              </a:rPr>
              <a:t>Stimuli presented for 2500 ms                 Stimuli presented for 750 ms </a:t>
            </a:r>
          </a:p>
        </p:txBody>
      </p:sp>
      <p:sp>
        <p:nvSpPr>
          <p:cNvPr id="51281" name="Line 81"/>
          <p:cNvSpPr>
            <a:spLocks noChangeShapeType="1"/>
          </p:cNvSpPr>
          <p:nvPr/>
        </p:nvSpPr>
        <p:spPr bwMode="auto">
          <a:xfrm>
            <a:off x="1512888" y="586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2" name="Line 82"/>
          <p:cNvSpPr>
            <a:spLocks noChangeShapeType="1"/>
          </p:cNvSpPr>
          <p:nvPr/>
        </p:nvSpPr>
        <p:spPr bwMode="auto">
          <a:xfrm>
            <a:off x="3341688" y="5867400"/>
            <a:ext cx="443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3" name="Line 83"/>
          <p:cNvSpPr>
            <a:spLocks noChangeShapeType="1"/>
          </p:cNvSpPr>
          <p:nvPr/>
        </p:nvSpPr>
        <p:spPr bwMode="auto">
          <a:xfrm>
            <a:off x="1647825" y="2300288"/>
            <a:ext cx="466725" cy="2571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4" name="Line 84"/>
          <p:cNvSpPr>
            <a:spLocks noChangeShapeType="1"/>
          </p:cNvSpPr>
          <p:nvPr/>
        </p:nvSpPr>
        <p:spPr bwMode="auto">
          <a:xfrm flipV="1">
            <a:off x="2133600" y="2157413"/>
            <a:ext cx="466725" cy="4000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5" name="Line 85"/>
          <p:cNvSpPr>
            <a:spLocks noChangeShapeType="1"/>
          </p:cNvSpPr>
          <p:nvPr/>
        </p:nvSpPr>
        <p:spPr bwMode="auto">
          <a:xfrm>
            <a:off x="3552825" y="2528888"/>
            <a:ext cx="466725" cy="1809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6" name="Line 86"/>
          <p:cNvSpPr>
            <a:spLocks noChangeShapeType="1"/>
          </p:cNvSpPr>
          <p:nvPr/>
        </p:nvSpPr>
        <p:spPr bwMode="auto">
          <a:xfrm flipV="1">
            <a:off x="4019550" y="2528888"/>
            <a:ext cx="466725" cy="1809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7" name="Line 87"/>
          <p:cNvSpPr>
            <a:spLocks noChangeShapeType="1"/>
          </p:cNvSpPr>
          <p:nvPr/>
        </p:nvSpPr>
        <p:spPr bwMode="auto">
          <a:xfrm>
            <a:off x="4486275" y="2528888"/>
            <a:ext cx="466725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8" name="Line 88"/>
          <p:cNvSpPr>
            <a:spLocks noChangeShapeType="1"/>
          </p:cNvSpPr>
          <p:nvPr/>
        </p:nvSpPr>
        <p:spPr bwMode="auto">
          <a:xfrm flipV="1">
            <a:off x="4953000" y="2309813"/>
            <a:ext cx="466725" cy="3429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9" name="Line 89"/>
          <p:cNvSpPr>
            <a:spLocks noChangeShapeType="1"/>
          </p:cNvSpPr>
          <p:nvPr/>
        </p:nvSpPr>
        <p:spPr bwMode="auto">
          <a:xfrm>
            <a:off x="5419725" y="2309813"/>
            <a:ext cx="466725" cy="285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0" name="Line 90"/>
          <p:cNvSpPr>
            <a:spLocks noChangeShapeType="1"/>
          </p:cNvSpPr>
          <p:nvPr/>
        </p:nvSpPr>
        <p:spPr bwMode="auto">
          <a:xfrm flipV="1">
            <a:off x="1647825" y="2185988"/>
            <a:ext cx="1588" cy="114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1" name="Line 91"/>
          <p:cNvSpPr>
            <a:spLocks noChangeShapeType="1"/>
          </p:cNvSpPr>
          <p:nvPr/>
        </p:nvSpPr>
        <p:spPr bwMode="auto">
          <a:xfrm>
            <a:off x="1619250" y="21859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2" name="Line 92"/>
          <p:cNvSpPr>
            <a:spLocks noChangeShapeType="1"/>
          </p:cNvSpPr>
          <p:nvPr/>
        </p:nvSpPr>
        <p:spPr bwMode="auto">
          <a:xfrm flipV="1">
            <a:off x="2114550" y="2347913"/>
            <a:ext cx="1588" cy="2095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3" name="Line 93"/>
          <p:cNvSpPr>
            <a:spLocks noChangeShapeType="1"/>
          </p:cNvSpPr>
          <p:nvPr/>
        </p:nvSpPr>
        <p:spPr bwMode="auto">
          <a:xfrm>
            <a:off x="2085975" y="23479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4" name="Line 94"/>
          <p:cNvSpPr>
            <a:spLocks noChangeShapeType="1"/>
          </p:cNvSpPr>
          <p:nvPr/>
        </p:nvSpPr>
        <p:spPr bwMode="auto">
          <a:xfrm flipV="1">
            <a:off x="2600325" y="2081213"/>
            <a:ext cx="1588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5" name="Line 95"/>
          <p:cNvSpPr>
            <a:spLocks noChangeShapeType="1"/>
          </p:cNvSpPr>
          <p:nvPr/>
        </p:nvSpPr>
        <p:spPr bwMode="auto">
          <a:xfrm>
            <a:off x="2571750" y="20812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6" name="Line 96"/>
          <p:cNvSpPr>
            <a:spLocks noChangeShapeType="1"/>
          </p:cNvSpPr>
          <p:nvPr/>
        </p:nvSpPr>
        <p:spPr bwMode="auto">
          <a:xfrm flipV="1">
            <a:off x="3552825" y="2424113"/>
            <a:ext cx="1588" cy="104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>
            <a:off x="3524250" y="24241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8" name="Line 98"/>
          <p:cNvSpPr>
            <a:spLocks noChangeShapeType="1"/>
          </p:cNvSpPr>
          <p:nvPr/>
        </p:nvSpPr>
        <p:spPr bwMode="auto">
          <a:xfrm flipV="1">
            <a:off x="4019550" y="2586038"/>
            <a:ext cx="1588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9" name="Line 99"/>
          <p:cNvSpPr>
            <a:spLocks noChangeShapeType="1"/>
          </p:cNvSpPr>
          <p:nvPr/>
        </p:nvSpPr>
        <p:spPr bwMode="auto">
          <a:xfrm>
            <a:off x="3990975" y="258603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0" name="Line 100"/>
          <p:cNvSpPr>
            <a:spLocks noChangeShapeType="1"/>
          </p:cNvSpPr>
          <p:nvPr/>
        </p:nvSpPr>
        <p:spPr bwMode="auto">
          <a:xfrm flipV="1">
            <a:off x="4486275" y="2414588"/>
            <a:ext cx="1588" cy="114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1" name="Line 101"/>
          <p:cNvSpPr>
            <a:spLocks noChangeShapeType="1"/>
          </p:cNvSpPr>
          <p:nvPr/>
        </p:nvSpPr>
        <p:spPr bwMode="auto">
          <a:xfrm>
            <a:off x="4457700" y="24145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2" name="Line 102"/>
          <p:cNvSpPr>
            <a:spLocks noChangeShapeType="1"/>
          </p:cNvSpPr>
          <p:nvPr/>
        </p:nvSpPr>
        <p:spPr bwMode="auto">
          <a:xfrm flipV="1">
            <a:off x="4953000" y="2547938"/>
            <a:ext cx="1588" cy="104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3" name="Line 103"/>
          <p:cNvSpPr>
            <a:spLocks noChangeShapeType="1"/>
          </p:cNvSpPr>
          <p:nvPr/>
        </p:nvSpPr>
        <p:spPr bwMode="auto">
          <a:xfrm>
            <a:off x="4924425" y="254793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4" name="Line 104"/>
          <p:cNvSpPr>
            <a:spLocks noChangeShapeType="1"/>
          </p:cNvSpPr>
          <p:nvPr/>
        </p:nvSpPr>
        <p:spPr bwMode="auto">
          <a:xfrm flipV="1">
            <a:off x="5419725" y="2252663"/>
            <a:ext cx="1588" cy="57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5" name="Line 105"/>
          <p:cNvSpPr>
            <a:spLocks noChangeShapeType="1"/>
          </p:cNvSpPr>
          <p:nvPr/>
        </p:nvSpPr>
        <p:spPr bwMode="auto">
          <a:xfrm>
            <a:off x="5391150" y="225266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6" name="Line 106"/>
          <p:cNvSpPr>
            <a:spLocks noChangeShapeType="1"/>
          </p:cNvSpPr>
          <p:nvPr/>
        </p:nvSpPr>
        <p:spPr bwMode="auto">
          <a:xfrm flipV="1">
            <a:off x="5886450" y="2214563"/>
            <a:ext cx="1588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7" name="Line 107"/>
          <p:cNvSpPr>
            <a:spLocks noChangeShapeType="1"/>
          </p:cNvSpPr>
          <p:nvPr/>
        </p:nvSpPr>
        <p:spPr bwMode="auto">
          <a:xfrm>
            <a:off x="5857875" y="221456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8" name="Line 108"/>
          <p:cNvSpPr>
            <a:spLocks noChangeShapeType="1"/>
          </p:cNvSpPr>
          <p:nvPr/>
        </p:nvSpPr>
        <p:spPr bwMode="auto">
          <a:xfrm flipV="1">
            <a:off x="6726238" y="2195513"/>
            <a:ext cx="1587" cy="6667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>
            <a:off x="6681788" y="21955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0" name="Line 110"/>
          <p:cNvSpPr>
            <a:spLocks noChangeShapeType="1"/>
          </p:cNvSpPr>
          <p:nvPr/>
        </p:nvSpPr>
        <p:spPr bwMode="auto">
          <a:xfrm flipV="1">
            <a:off x="7643813" y="2005013"/>
            <a:ext cx="1587" cy="666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1" name="Line 111"/>
          <p:cNvSpPr>
            <a:spLocks noChangeShapeType="1"/>
          </p:cNvSpPr>
          <p:nvPr/>
        </p:nvSpPr>
        <p:spPr bwMode="auto">
          <a:xfrm>
            <a:off x="7615238" y="20050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2" name="Line 112"/>
          <p:cNvSpPr>
            <a:spLocks noChangeShapeType="1"/>
          </p:cNvSpPr>
          <p:nvPr/>
        </p:nvSpPr>
        <p:spPr bwMode="auto">
          <a:xfrm>
            <a:off x="1647825" y="2300288"/>
            <a:ext cx="1588" cy="114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3" name="Line 113"/>
          <p:cNvSpPr>
            <a:spLocks noChangeShapeType="1"/>
          </p:cNvSpPr>
          <p:nvPr/>
        </p:nvSpPr>
        <p:spPr bwMode="auto">
          <a:xfrm>
            <a:off x="1619250" y="24145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4" name="Line 114"/>
          <p:cNvSpPr>
            <a:spLocks noChangeShapeType="1"/>
          </p:cNvSpPr>
          <p:nvPr/>
        </p:nvSpPr>
        <p:spPr bwMode="auto">
          <a:xfrm>
            <a:off x="2114550" y="2557463"/>
            <a:ext cx="1588" cy="2095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5" name="Line 115"/>
          <p:cNvSpPr>
            <a:spLocks noChangeShapeType="1"/>
          </p:cNvSpPr>
          <p:nvPr/>
        </p:nvSpPr>
        <p:spPr bwMode="auto">
          <a:xfrm>
            <a:off x="2600325" y="2157413"/>
            <a:ext cx="1588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6" name="Line 116"/>
          <p:cNvSpPr>
            <a:spLocks noChangeShapeType="1"/>
          </p:cNvSpPr>
          <p:nvPr/>
        </p:nvSpPr>
        <p:spPr bwMode="auto">
          <a:xfrm>
            <a:off x="2571750" y="22336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7" name="Line 117"/>
          <p:cNvSpPr>
            <a:spLocks noChangeShapeType="1"/>
          </p:cNvSpPr>
          <p:nvPr/>
        </p:nvSpPr>
        <p:spPr bwMode="auto">
          <a:xfrm>
            <a:off x="3552825" y="2528888"/>
            <a:ext cx="1588" cy="114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8" name="Line 118"/>
          <p:cNvSpPr>
            <a:spLocks noChangeShapeType="1"/>
          </p:cNvSpPr>
          <p:nvPr/>
        </p:nvSpPr>
        <p:spPr bwMode="auto">
          <a:xfrm>
            <a:off x="3524250" y="26431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19" name="Line 119"/>
          <p:cNvSpPr>
            <a:spLocks noChangeShapeType="1"/>
          </p:cNvSpPr>
          <p:nvPr/>
        </p:nvSpPr>
        <p:spPr bwMode="auto">
          <a:xfrm>
            <a:off x="4019550" y="2709863"/>
            <a:ext cx="1588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0" name="Line 120"/>
          <p:cNvSpPr>
            <a:spLocks noChangeShapeType="1"/>
          </p:cNvSpPr>
          <p:nvPr/>
        </p:nvSpPr>
        <p:spPr bwMode="auto">
          <a:xfrm>
            <a:off x="3995738" y="28336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1" name="Line 121"/>
          <p:cNvSpPr>
            <a:spLocks noChangeShapeType="1"/>
          </p:cNvSpPr>
          <p:nvPr/>
        </p:nvSpPr>
        <p:spPr bwMode="auto">
          <a:xfrm>
            <a:off x="4486275" y="2528888"/>
            <a:ext cx="1588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2" name="Line 122"/>
          <p:cNvSpPr>
            <a:spLocks noChangeShapeType="1"/>
          </p:cNvSpPr>
          <p:nvPr/>
        </p:nvSpPr>
        <p:spPr bwMode="auto">
          <a:xfrm>
            <a:off x="4457700" y="26527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3" name="Line 123"/>
          <p:cNvSpPr>
            <a:spLocks noChangeShapeType="1"/>
          </p:cNvSpPr>
          <p:nvPr/>
        </p:nvSpPr>
        <p:spPr bwMode="auto">
          <a:xfrm>
            <a:off x="4953000" y="2652713"/>
            <a:ext cx="1588" cy="1047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4" name="Line 124"/>
          <p:cNvSpPr>
            <a:spLocks noChangeShapeType="1"/>
          </p:cNvSpPr>
          <p:nvPr/>
        </p:nvSpPr>
        <p:spPr bwMode="auto">
          <a:xfrm>
            <a:off x="4924425" y="27574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5" name="Line 125"/>
          <p:cNvSpPr>
            <a:spLocks noChangeShapeType="1"/>
          </p:cNvSpPr>
          <p:nvPr/>
        </p:nvSpPr>
        <p:spPr bwMode="auto">
          <a:xfrm>
            <a:off x="5419725" y="2309813"/>
            <a:ext cx="1588" cy="666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6" name="Line 126"/>
          <p:cNvSpPr>
            <a:spLocks noChangeShapeType="1"/>
          </p:cNvSpPr>
          <p:nvPr/>
        </p:nvSpPr>
        <p:spPr bwMode="auto">
          <a:xfrm>
            <a:off x="5391150" y="23764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7" name="Line 127"/>
          <p:cNvSpPr>
            <a:spLocks noChangeShapeType="1"/>
          </p:cNvSpPr>
          <p:nvPr/>
        </p:nvSpPr>
        <p:spPr bwMode="auto">
          <a:xfrm>
            <a:off x="5886450" y="2338388"/>
            <a:ext cx="1588" cy="123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8" name="Line 128"/>
          <p:cNvSpPr>
            <a:spLocks noChangeShapeType="1"/>
          </p:cNvSpPr>
          <p:nvPr/>
        </p:nvSpPr>
        <p:spPr bwMode="auto">
          <a:xfrm>
            <a:off x="5857875" y="246221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29" name="Line 129"/>
          <p:cNvSpPr>
            <a:spLocks noChangeShapeType="1"/>
          </p:cNvSpPr>
          <p:nvPr/>
        </p:nvSpPr>
        <p:spPr bwMode="auto">
          <a:xfrm>
            <a:off x="6726238" y="2262188"/>
            <a:ext cx="1587" cy="6667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0" name="Line 130"/>
          <p:cNvSpPr>
            <a:spLocks noChangeShapeType="1"/>
          </p:cNvSpPr>
          <p:nvPr/>
        </p:nvSpPr>
        <p:spPr bwMode="auto">
          <a:xfrm>
            <a:off x="6681788" y="2328863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1" name="Line 131"/>
          <p:cNvSpPr>
            <a:spLocks noChangeShapeType="1"/>
          </p:cNvSpPr>
          <p:nvPr/>
        </p:nvSpPr>
        <p:spPr bwMode="auto">
          <a:xfrm>
            <a:off x="7643813" y="2071688"/>
            <a:ext cx="1587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2" name="Line 132"/>
          <p:cNvSpPr>
            <a:spLocks noChangeShapeType="1"/>
          </p:cNvSpPr>
          <p:nvPr/>
        </p:nvSpPr>
        <p:spPr bwMode="auto">
          <a:xfrm>
            <a:off x="7615238" y="2147888"/>
            <a:ext cx="66675" cy="158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3" name="Freeform 133"/>
          <p:cNvSpPr>
            <a:spLocks/>
          </p:cNvSpPr>
          <p:nvPr/>
        </p:nvSpPr>
        <p:spPr bwMode="auto">
          <a:xfrm>
            <a:off x="1600200" y="22526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4" name="Freeform 134"/>
          <p:cNvSpPr>
            <a:spLocks/>
          </p:cNvSpPr>
          <p:nvPr/>
        </p:nvSpPr>
        <p:spPr bwMode="auto">
          <a:xfrm>
            <a:off x="2066925" y="25098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5" name="Freeform 135"/>
          <p:cNvSpPr>
            <a:spLocks/>
          </p:cNvSpPr>
          <p:nvPr/>
        </p:nvSpPr>
        <p:spPr bwMode="auto">
          <a:xfrm>
            <a:off x="2552700" y="21097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6" name="Freeform 136"/>
          <p:cNvSpPr>
            <a:spLocks/>
          </p:cNvSpPr>
          <p:nvPr/>
        </p:nvSpPr>
        <p:spPr bwMode="auto">
          <a:xfrm>
            <a:off x="3505200" y="24812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7" name="Freeform 137"/>
          <p:cNvSpPr>
            <a:spLocks/>
          </p:cNvSpPr>
          <p:nvPr/>
        </p:nvSpPr>
        <p:spPr bwMode="auto">
          <a:xfrm>
            <a:off x="3971925" y="26622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8" name="Freeform 138"/>
          <p:cNvSpPr>
            <a:spLocks/>
          </p:cNvSpPr>
          <p:nvPr/>
        </p:nvSpPr>
        <p:spPr bwMode="auto">
          <a:xfrm>
            <a:off x="4438650" y="24812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9" name="Freeform 139"/>
          <p:cNvSpPr>
            <a:spLocks/>
          </p:cNvSpPr>
          <p:nvPr/>
        </p:nvSpPr>
        <p:spPr bwMode="auto">
          <a:xfrm>
            <a:off x="4905375" y="26050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0" name="Freeform 140"/>
          <p:cNvSpPr>
            <a:spLocks/>
          </p:cNvSpPr>
          <p:nvPr/>
        </p:nvSpPr>
        <p:spPr bwMode="auto">
          <a:xfrm>
            <a:off x="5372100" y="22621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1" name="Freeform 141"/>
          <p:cNvSpPr>
            <a:spLocks/>
          </p:cNvSpPr>
          <p:nvPr/>
        </p:nvSpPr>
        <p:spPr bwMode="auto">
          <a:xfrm>
            <a:off x="5838825" y="22907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2" name="Freeform 142"/>
          <p:cNvSpPr>
            <a:spLocks/>
          </p:cNvSpPr>
          <p:nvPr/>
        </p:nvSpPr>
        <p:spPr bwMode="auto">
          <a:xfrm>
            <a:off x="6659563" y="22145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3" name="Freeform 143"/>
          <p:cNvSpPr>
            <a:spLocks/>
          </p:cNvSpPr>
          <p:nvPr/>
        </p:nvSpPr>
        <p:spPr bwMode="auto">
          <a:xfrm>
            <a:off x="7596188" y="2024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4" name="Text Box 144"/>
          <p:cNvSpPr txBox="1">
            <a:spLocks noChangeArrowheads="1"/>
          </p:cNvSpPr>
          <p:nvPr/>
        </p:nvSpPr>
        <p:spPr bwMode="auto">
          <a:xfrm>
            <a:off x="7772400" y="1700213"/>
            <a:ext cx="133191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" b="1" dirty="0">
              <a:solidFill>
                <a:srgbClr val="FF0066"/>
              </a:solidFill>
              <a:cs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66"/>
                </a:solidFill>
                <a:cs typeface="Arial" pitchFamily="34" charset="0"/>
              </a:rPr>
              <a:t>Simon- </a:t>
            </a:r>
            <a:r>
              <a:rPr lang="en-US" b="1" dirty="0" smtClean="0">
                <a:solidFill>
                  <a:srgbClr val="FF0066"/>
                </a:solidFill>
                <a:cs typeface="Arial" pitchFamily="34" charset="0"/>
              </a:rPr>
              <a:t>    </a:t>
            </a:r>
            <a:r>
              <a:rPr lang="en-US" b="1" dirty="0" err="1" smtClean="0">
                <a:solidFill>
                  <a:srgbClr val="FFFFFF"/>
                </a:solidFill>
                <a:cs typeface="Arial" pitchFamily="34" charset="0"/>
              </a:rPr>
              <a:t>j</a:t>
            </a:r>
            <a:r>
              <a:rPr lang="en-US" b="1" dirty="0" err="1" smtClean="0">
                <a:solidFill>
                  <a:srgbClr val="FF0066"/>
                </a:solidFill>
                <a:cs typeface="Arial" pitchFamily="34" charset="0"/>
              </a:rPr>
              <a:t>Mixed</a:t>
            </a:r>
            <a:endParaRPr lang="en-US" b="1" dirty="0">
              <a:solidFill>
                <a:srgbClr val="FF0066"/>
              </a:solidFill>
              <a:cs typeface="Arial" pitchFamily="34" charset="0"/>
            </a:endParaRPr>
          </a:p>
          <a:p>
            <a:pPr fontAlgn="base">
              <a:spcBef>
                <a:spcPct val="5000"/>
              </a:spcBef>
              <a:spcAft>
                <a:spcPct val="0"/>
              </a:spcAft>
            </a:pPr>
            <a:endParaRPr lang="en-US" sz="1200" b="1" dirty="0">
              <a:solidFill>
                <a:srgbClr val="000066"/>
              </a:solidFill>
              <a:cs typeface="Arial" pitchFamily="34" charset="0"/>
            </a:endParaRPr>
          </a:p>
          <a:p>
            <a:pPr marL="58738" fontAlgn="base">
              <a:spcBef>
                <a:spcPct val="5000"/>
              </a:spcBef>
              <a:spcAft>
                <a:spcPct val="0"/>
              </a:spcAft>
            </a:pPr>
            <a:r>
              <a:rPr lang="en-US" b="1" dirty="0">
                <a:solidFill>
                  <a:srgbClr val="00A5E0"/>
                </a:solidFill>
                <a:cs typeface="Arial" pitchFamily="34" charset="0"/>
              </a:rPr>
              <a:t>Dots- Mixed</a:t>
            </a:r>
          </a:p>
        </p:txBody>
      </p:sp>
      <p:sp>
        <p:nvSpPr>
          <p:cNvPr id="51345" name="Line 145"/>
          <p:cNvSpPr>
            <a:spLocks noChangeShapeType="1"/>
          </p:cNvSpPr>
          <p:nvPr/>
        </p:nvSpPr>
        <p:spPr bwMode="auto">
          <a:xfrm>
            <a:off x="1608138" y="3810000"/>
            <a:ext cx="533400" cy="762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6" name="Line 146"/>
          <p:cNvSpPr>
            <a:spLocks noChangeShapeType="1"/>
          </p:cNvSpPr>
          <p:nvPr/>
        </p:nvSpPr>
        <p:spPr bwMode="auto">
          <a:xfrm flipV="1">
            <a:off x="2141538" y="3276600"/>
            <a:ext cx="457200" cy="6096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7" name="Line 147"/>
          <p:cNvSpPr>
            <a:spLocks noChangeShapeType="1"/>
          </p:cNvSpPr>
          <p:nvPr/>
        </p:nvSpPr>
        <p:spPr bwMode="auto">
          <a:xfrm flipV="1">
            <a:off x="3535363" y="3657600"/>
            <a:ext cx="457200" cy="762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8" name="Line 148"/>
          <p:cNvSpPr>
            <a:spLocks noChangeShapeType="1"/>
          </p:cNvSpPr>
          <p:nvPr/>
        </p:nvSpPr>
        <p:spPr bwMode="auto">
          <a:xfrm flipV="1">
            <a:off x="3992563" y="3517900"/>
            <a:ext cx="457200" cy="1524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9" name="Line 149"/>
          <p:cNvSpPr>
            <a:spLocks noChangeShapeType="1"/>
          </p:cNvSpPr>
          <p:nvPr/>
        </p:nvSpPr>
        <p:spPr bwMode="auto">
          <a:xfrm flipV="1">
            <a:off x="4449763" y="3454400"/>
            <a:ext cx="457200" cy="762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0" name="Line 150"/>
          <p:cNvSpPr>
            <a:spLocks noChangeShapeType="1"/>
          </p:cNvSpPr>
          <p:nvPr/>
        </p:nvSpPr>
        <p:spPr bwMode="auto">
          <a:xfrm flipV="1">
            <a:off x="4906963" y="3363913"/>
            <a:ext cx="457200" cy="762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1" name="Line 151"/>
          <p:cNvSpPr>
            <a:spLocks noChangeShapeType="1"/>
          </p:cNvSpPr>
          <p:nvPr/>
        </p:nvSpPr>
        <p:spPr bwMode="auto">
          <a:xfrm>
            <a:off x="5394325" y="3505200"/>
            <a:ext cx="63500" cy="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2" name="Line 152"/>
          <p:cNvSpPr>
            <a:spLocks noChangeShapeType="1"/>
          </p:cNvSpPr>
          <p:nvPr/>
        </p:nvSpPr>
        <p:spPr bwMode="auto">
          <a:xfrm rot="501635" flipV="1">
            <a:off x="5451475" y="3068638"/>
            <a:ext cx="381000" cy="3048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3" name="Line 153"/>
          <p:cNvSpPr>
            <a:spLocks noChangeShapeType="1"/>
          </p:cNvSpPr>
          <p:nvPr/>
        </p:nvSpPr>
        <p:spPr bwMode="auto">
          <a:xfrm>
            <a:off x="1655763" y="3581400"/>
            <a:ext cx="1587" cy="2476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4" name="Line 154"/>
          <p:cNvSpPr>
            <a:spLocks noChangeShapeType="1"/>
          </p:cNvSpPr>
          <p:nvPr/>
        </p:nvSpPr>
        <p:spPr bwMode="auto">
          <a:xfrm>
            <a:off x="2122488" y="3657600"/>
            <a:ext cx="1587" cy="2095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5" name="Line 155"/>
          <p:cNvSpPr>
            <a:spLocks noChangeShapeType="1"/>
          </p:cNvSpPr>
          <p:nvPr/>
        </p:nvSpPr>
        <p:spPr bwMode="auto">
          <a:xfrm>
            <a:off x="2587625" y="3079750"/>
            <a:ext cx="1588" cy="2190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6" name="Line 156"/>
          <p:cNvSpPr>
            <a:spLocks noChangeShapeType="1"/>
          </p:cNvSpPr>
          <p:nvPr/>
        </p:nvSpPr>
        <p:spPr bwMode="auto">
          <a:xfrm>
            <a:off x="1619250" y="35814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7" name="Line 157"/>
          <p:cNvSpPr>
            <a:spLocks noChangeShapeType="1"/>
          </p:cNvSpPr>
          <p:nvPr/>
        </p:nvSpPr>
        <p:spPr bwMode="auto">
          <a:xfrm>
            <a:off x="2093913" y="36576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8" name="Line 158"/>
          <p:cNvSpPr>
            <a:spLocks noChangeShapeType="1"/>
          </p:cNvSpPr>
          <p:nvPr/>
        </p:nvSpPr>
        <p:spPr bwMode="auto">
          <a:xfrm>
            <a:off x="2560638" y="30607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59" name="Line 159"/>
          <p:cNvSpPr>
            <a:spLocks noChangeShapeType="1"/>
          </p:cNvSpPr>
          <p:nvPr/>
        </p:nvSpPr>
        <p:spPr bwMode="auto">
          <a:xfrm>
            <a:off x="3543300" y="3490913"/>
            <a:ext cx="1588" cy="20002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0" name="Line 160"/>
          <p:cNvSpPr>
            <a:spLocks noChangeShapeType="1"/>
          </p:cNvSpPr>
          <p:nvPr/>
        </p:nvSpPr>
        <p:spPr bwMode="auto">
          <a:xfrm>
            <a:off x="3998913" y="3490913"/>
            <a:ext cx="1587" cy="1428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1" name="Line 161"/>
          <p:cNvSpPr>
            <a:spLocks noChangeShapeType="1"/>
          </p:cNvSpPr>
          <p:nvPr/>
        </p:nvSpPr>
        <p:spPr bwMode="auto">
          <a:xfrm>
            <a:off x="4465638" y="3400425"/>
            <a:ext cx="1587" cy="142875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2" name="Line 162"/>
          <p:cNvSpPr>
            <a:spLocks noChangeShapeType="1"/>
          </p:cNvSpPr>
          <p:nvPr/>
        </p:nvSpPr>
        <p:spPr bwMode="auto">
          <a:xfrm>
            <a:off x="4941888" y="3276600"/>
            <a:ext cx="1587" cy="17303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3" name="Line 163"/>
          <p:cNvSpPr>
            <a:spLocks noChangeShapeType="1"/>
          </p:cNvSpPr>
          <p:nvPr/>
        </p:nvSpPr>
        <p:spPr bwMode="auto">
          <a:xfrm>
            <a:off x="5422900" y="3200400"/>
            <a:ext cx="0" cy="1524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4" name="Line 164"/>
          <p:cNvSpPr>
            <a:spLocks noChangeShapeType="1"/>
          </p:cNvSpPr>
          <p:nvPr/>
        </p:nvSpPr>
        <p:spPr bwMode="auto">
          <a:xfrm>
            <a:off x="5884863" y="2895600"/>
            <a:ext cx="1587" cy="13335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5" name="Line 165"/>
          <p:cNvSpPr>
            <a:spLocks noChangeShapeType="1"/>
          </p:cNvSpPr>
          <p:nvPr/>
        </p:nvSpPr>
        <p:spPr bwMode="auto">
          <a:xfrm>
            <a:off x="3514725" y="35052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6" name="Line 166"/>
          <p:cNvSpPr>
            <a:spLocks noChangeShapeType="1"/>
          </p:cNvSpPr>
          <p:nvPr/>
        </p:nvSpPr>
        <p:spPr bwMode="auto">
          <a:xfrm>
            <a:off x="3962400" y="35052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7" name="Line 167"/>
          <p:cNvSpPr>
            <a:spLocks noChangeShapeType="1"/>
          </p:cNvSpPr>
          <p:nvPr/>
        </p:nvSpPr>
        <p:spPr bwMode="auto">
          <a:xfrm>
            <a:off x="4429125" y="3381375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8" name="Line 168"/>
          <p:cNvSpPr>
            <a:spLocks noChangeShapeType="1"/>
          </p:cNvSpPr>
          <p:nvPr/>
        </p:nvSpPr>
        <p:spPr bwMode="auto">
          <a:xfrm>
            <a:off x="4906963" y="32766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9" name="Line 169"/>
          <p:cNvSpPr>
            <a:spLocks noChangeShapeType="1"/>
          </p:cNvSpPr>
          <p:nvPr/>
        </p:nvSpPr>
        <p:spPr bwMode="auto">
          <a:xfrm>
            <a:off x="5386388" y="32004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70" name="Line 170"/>
          <p:cNvSpPr>
            <a:spLocks noChangeShapeType="1"/>
          </p:cNvSpPr>
          <p:nvPr/>
        </p:nvSpPr>
        <p:spPr bwMode="auto">
          <a:xfrm>
            <a:off x="5848350" y="2895600"/>
            <a:ext cx="66675" cy="1588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71" name="Rectangle 171"/>
          <p:cNvSpPr>
            <a:spLocks noChangeAspect="1" noChangeArrowheads="1"/>
          </p:cNvSpPr>
          <p:nvPr/>
        </p:nvSpPr>
        <p:spPr bwMode="auto">
          <a:xfrm>
            <a:off x="2012950" y="381000"/>
            <a:ext cx="52514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Comparison of Mixed Conditions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of Hearts-Flowers and Simon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in Percentage of Correct Responses</a:t>
            </a:r>
          </a:p>
        </p:txBody>
      </p:sp>
      <p:sp>
        <p:nvSpPr>
          <p:cNvPr id="51372" name="Line 172"/>
          <p:cNvSpPr>
            <a:spLocks noChangeShapeType="1"/>
          </p:cNvSpPr>
          <p:nvPr/>
        </p:nvSpPr>
        <p:spPr bwMode="auto">
          <a:xfrm rot="743541" flipV="1">
            <a:off x="5946775" y="2165350"/>
            <a:ext cx="762000" cy="2571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73" name="Line 173"/>
          <p:cNvSpPr>
            <a:spLocks noChangeShapeType="1"/>
          </p:cNvSpPr>
          <p:nvPr/>
        </p:nvSpPr>
        <p:spPr bwMode="auto">
          <a:xfrm rot="2160007" flipV="1">
            <a:off x="5978525" y="2568575"/>
            <a:ext cx="609600" cy="762000"/>
          </a:xfrm>
          <a:prstGeom prst="line">
            <a:avLst/>
          </a:prstGeom>
          <a:noFill/>
          <a:ln w="38100">
            <a:solidFill>
              <a:srgbClr val="00A5E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74" name="Line 174"/>
          <p:cNvSpPr>
            <a:spLocks noChangeShapeType="1"/>
          </p:cNvSpPr>
          <p:nvPr/>
        </p:nvSpPr>
        <p:spPr bwMode="auto">
          <a:xfrm>
            <a:off x="2074863" y="2743200"/>
            <a:ext cx="73025" cy="15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5" name="Text Box 310"/>
          <p:cNvSpPr txBox="1">
            <a:spLocks noChangeArrowheads="1"/>
          </p:cNvSpPr>
          <p:nvPr/>
        </p:nvSpPr>
        <p:spPr bwMode="auto">
          <a:xfrm>
            <a:off x="2514600" y="64770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Davidson et al. (2006). </a:t>
            </a:r>
            <a:r>
              <a:rPr lang="en-US" dirty="0" err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Neuropsychologia</a:t>
            </a:r>
            <a:r>
              <a:rPr lang="en-US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44, 2037 - 2078 </a:t>
            </a:r>
          </a:p>
        </p:txBody>
      </p:sp>
    </p:spTree>
    <p:extLst>
      <p:ext uri="{BB962C8B-B14F-4D97-AF65-F5344CB8AC3E}">
        <p14:creationId xmlns:p14="http://schemas.microsoft.com/office/powerpoint/2010/main" val="1529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900613" y="622300"/>
            <a:ext cx="4114800" cy="4525963"/>
          </a:xfrm>
          <a:noFill/>
          <a:ln/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  The Tools of the Mind early childhood program, based on theories of Vygotsky and Luria</a:t>
            </a:r>
          </a:p>
        </p:txBody>
      </p:sp>
      <p:pic>
        <p:nvPicPr>
          <p:cNvPr id="6147" name="Picture 3" descr="Tools_2nd_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4443413" cy="5592763"/>
          </a:xfrm>
          <a:noFill/>
          <a:ln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5788" y="4943475"/>
            <a:ext cx="4343400" cy="466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3152" bIns="91440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900">
                <a:solidFill>
                  <a:srgbClr val="FFFFFF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en-US" altLang="en-US">
                <a:solidFill>
                  <a:srgbClr val="FFFFFF"/>
                </a:solidFill>
                <a:latin typeface="Arial Rounded MT Bold" pitchFamily="34" charset="0"/>
                <a:cs typeface="Arial" charset="0"/>
              </a:rPr>
              <a:t>Elena Bodrova  &amp; Deborah Leong </a:t>
            </a:r>
          </a:p>
        </p:txBody>
      </p:sp>
      <p:sp>
        <p:nvSpPr>
          <p:cNvPr id="6149" name="Oval 5"/>
          <p:cNvSpPr>
            <a:spLocks noChangeAspect="1" noChangeArrowheads="1"/>
          </p:cNvSpPr>
          <p:nvPr/>
        </p:nvSpPr>
        <p:spPr bwMode="auto">
          <a:xfrm>
            <a:off x="585788" y="507523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5194300" y="5184775"/>
            <a:ext cx="15351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4150" y="547688"/>
            <a:ext cx="866775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5138" indent="-15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3400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Deb and Elena tried EF activities as a module, added onto a curriculum. 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CA" altLang="en-US" sz="3400">
              <a:solidFill>
                <a:srgbClr val="009999"/>
              </a:solidFill>
              <a:latin typeface="Arial Rounded MT Bold" pitchFamily="34" charset="0"/>
              <a:cs typeface="Arial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3400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They found that children improved on what they practiced in the module, but the benefits did not transfer to other contexts or other EF skills. </a:t>
            </a:r>
            <a:endParaRPr lang="en-US" altLang="en-US" sz="3400">
              <a:solidFill>
                <a:srgbClr val="009999"/>
              </a:solidFill>
              <a:latin typeface="Arial Rounded MT Bold" pitchFamily="34" charset="0"/>
              <a:cs typeface="Arial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endParaRPr lang="en-US" altLang="en-US" sz="3400">
              <a:solidFill>
                <a:srgbClr val="009999"/>
              </a:solidFill>
              <a:latin typeface="Arial Rounded MT Bold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00CC99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75000"/>
              </a:spcBef>
              <a:spcAft>
                <a:spcPct val="0"/>
              </a:spcAft>
            </a:pPr>
            <a:endParaRPr lang="en-US" altLang="en-US" sz="3600">
              <a:solidFill>
                <a:srgbClr val="00CC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247650"/>
            <a:ext cx="8775700" cy="5632450"/>
          </a:xfrm>
          <a:prstGeom prst="rect">
            <a:avLst/>
          </a:prstGeom>
          <a:noFill/>
          <a:ln w="127000">
            <a:solidFill>
              <a:srgbClr val="5D8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84163" indent="-284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00CC99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85788" y="461963"/>
            <a:ext cx="83756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3688" indent="-293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3800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  They found that for benefits to generalize to other contexts and other EF skills, supports for, training in, and challenges to EF needed to be </a:t>
            </a:r>
            <a:r>
              <a:rPr lang="en-CA" altLang="en-US" sz="3800" u="sng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embedded in all aspects of the school day</a:t>
            </a:r>
            <a:r>
              <a:rPr lang="en-CA" altLang="en-US" sz="3800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.</a:t>
            </a:r>
            <a:r>
              <a:rPr lang="en-US" altLang="en-US" sz="3800">
                <a:solidFill>
                  <a:srgbClr val="009999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3800">
              <a:solidFill>
                <a:srgbClr val="009999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00CC99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75000"/>
              </a:spcBef>
              <a:spcAft>
                <a:spcPct val="0"/>
              </a:spcAft>
            </a:pPr>
            <a:endParaRPr lang="en-US" altLang="en-US" sz="3600">
              <a:solidFill>
                <a:srgbClr val="00CC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247650"/>
            <a:ext cx="8775700" cy="5449888"/>
          </a:xfrm>
          <a:prstGeom prst="rect">
            <a:avLst/>
          </a:prstGeom>
          <a:noFill/>
          <a:ln w="127000">
            <a:solidFill>
              <a:srgbClr val="5D87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84163" indent="-284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00CC99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36700" y="4965700"/>
            <a:ext cx="6107113" cy="16383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 rIns="182880" bIns="13716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0066"/>
                </a:solidFill>
                <a:latin typeface="Arial Rounded MT Bold" pitchFamily="34" charset="0"/>
                <a:cs typeface="Arial" charset="0"/>
              </a:rPr>
              <a:t>not only increases amount of time practicing but also varies type of practice</a:t>
            </a:r>
          </a:p>
        </p:txBody>
      </p:sp>
    </p:spTree>
    <p:extLst>
      <p:ext uri="{BB962C8B-B14F-4D97-AF65-F5344CB8AC3E}">
        <p14:creationId xmlns:p14="http://schemas.microsoft.com/office/powerpoint/2010/main" val="5652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65125" y="687388"/>
            <a:ext cx="8486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en-CA" altLang="en-US" sz="2800">
                <a:solidFill>
                  <a:srgbClr val="009999"/>
                </a:solidFill>
                <a:latin typeface="Arial Rounded MT Bold" pitchFamily="34" charset="0"/>
                <a:cs typeface="Arial" charset="0"/>
              </a:rPr>
              <a:t>For Our Study:   Both conditions involved…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8613" y="1273175"/>
            <a:ext cx="866775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rgbClr val="009999"/>
              </a:buClr>
              <a:buFontTx/>
              <a:buChar char="•"/>
            </a:pPr>
            <a:r>
              <a:rPr lang="en-CA" altLang="en-US" sz="28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new programs, instituted at the same time. 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rgbClr val="009999"/>
              </a:buClr>
              <a:buFontTx/>
              <a:buChar char="•"/>
            </a:pPr>
            <a:r>
              <a:rPr lang="en-CA" altLang="en-US" sz="28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the same books, classroom set-up, toys, &amp; materials.  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rgbClr val="009999"/>
              </a:buClr>
              <a:buFontTx/>
              <a:buChar char="•"/>
            </a:pPr>
            <a:r>
              <a:rPr lang="en-CA" altLang="en-US" sz="28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the same amount of in-classroom coaching support, same # of professional development hours, and same teacher stipends for attending workshops. 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>
                <a:srgbClr val="009999"/>
              </a:buClr>
              <a:buFontTx/>
              <a:buChar char="•"/>
            </a:pPr>
            <a:r>
              <a:rPr lang="en-CA" altLang="en-US" sz="28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the same curricular content and covered the same topics.</a:t>
            </a:r>
          </a:p>
        </p:txBody>
      </p:sp>
    </p:spTree>
    <p:extLst>
      <p:ext uri="{BB962C8B-B14F-4D97-AF65-F5344CB8AC3E}">
        <p14:creationId xmlns:p14="http://schemas.microsoft.com/office/powerpoint/2010/main" val="345976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73025" y="593725"/>
            <a:ext cx="9070975" cy="5797550"/>
            <a:chOff x="120" y="164"/>
            <a:chExt cx="5530" cy="4021"/>
          </a:xfrm>
        </p:grpSpPr>
        <p:sp>
          <p:nvSpPr>
            <p:cNvPr id="10243" name="Rectangle 5"/>
            <p:cNvSpPr>
              <a:spLocks noChangeArrowheads="1"/>
            </p:cNvSpPr>
            <p:nvPr/>
          </p:nvSpPr>
          <p:spPr bwMode="auto">
            <a:xfrm>
              <a:off x="120" y="164"/>
              <a:ext cx="5391" cy="3863"/>
            </a:xfrm>
            <a:prstGeom prst="rect">
              <a:avLst/>
            </a:prstGeom>
            <a:noFill/>
            <a:ln w="49530">
              <a:solidFill>
                <a:srgbClr val="00B0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0244" name="Rectangle 6"/>
            <p:cNvSpPr>
              <a:spLocks noChangeArrowheads="1"/>
            </p:cNvSpPr>
            <p:nvPr/>
          </p:nvSpPr>
          <p:spPr bwMode="auto">
            <a:xfrm>
              <a:off x="259" y="322"/>
              <a:ext cx="5391" cy="3863"/>
            </a:xfrm>
            <a:prstGeom prst="rect">
              <a:avLst/>
            </a:prstGeom>
            <a:noFill/>
            <a:ln w="4953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0066CC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0245" name="Rectangle 7"/>
            <p:cNvSpPr>
              <a:spLocks noChangeArrowheads="1"/>
            </p:cNvSpPr>
            <p:nvPr/>
          </p:nvSpPr>
          <p:spPr bwMode="auto">
            <a:xfrm>
              <a:off x="190" y="236"/>
              <a:ext cx="5391" cy="3862"/>
            </a:xfrm>
            <a:prstGeom prst="rect">
              <a:avLst/>
            </a:prstGeom>
            <a:noFill/>
            <a:ln w="4953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62038" y="1198563"/>
            <a:ext cx="7021512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CA" altLang="en-US" sz="38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Teachers &amp; teaching assistants were randomly assigned to condition, stratified by level of education &amp; amount of time teaching. </a:t>
            </a:r>
            <a:endParaRPr lang="en-US" altLang="en-US" sz="3800">
              <a:solidFill>
                <a:srgbClr val="0023FE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83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60450" y="1308100"/>
            <a:ext cx="6731000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40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All children came from the same neighborhood, and </a:t>
            </a:r>
            <a:r>
              <a:rPr lang="en-US" altLang="en-US" sz="40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children in Tools and the district-curriculum were closely matched.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73025" y="593725"/>
            <a:ext cx="9070975" cy="5797550"/>
            <a:chOff x="120" y="164"/>
            <a:chExt cx="5530" cy="4021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120" y="164"/>
              <a:ext cx="5391" cy="3863"/>
            </a:xfrm>
            <a:prstGeom prst="rect">
              <a:avLst/>
            </a:prstGeom>
            <a:noFill/>
            <a:ln w="49530">
              <a:solidFill>
                <a:srgbClr val="00B0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259" y="322"/>
              <a:ext cx="5391" cy="3863"/>
            </a:xfrm>
            <a:prstGeom prst="rect">
              <a:avLst/>
            </a:prstGeom>
            <a:noFill/>
            <a:ln w="4953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0066CC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190" y="236"/>
              <a:ext cx="5391" cy="3862"/>
            </a:xfrm>
            <a:prstGeom prst="rect">
              <a:avLst/>
            </a:prstGeom>
            <a:noFill/>
            <a:ln w="49530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4000">
                <a:solidFill>
                  <a:srgbClr val="FFFFFF"/>
                </a:solidFill>
                <a:latin typeface="Arial Rounded MT Bold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94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95325" y="523875"/>
            <a:ext cx="80470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35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In evaluating</a:t>
            </a:r>
            <a:r>
              <a:rPr lang="en-CA" altLang="en-US" sz="3500" i="1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Tools</a:t>
            </a:r>
            <a:r>
              <a:rPr lang="en-CA" altLang="en-US" sz="35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 we specifically chose EF measures completely different from anything any of the children had ever done before.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12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 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altLang="en-US" sz="35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To see a difference by condition, the children would have to TRANSFER their training in EF to utterly new situations.</a:t>
            </a:r>
            <a:endParaRPr lang="en-US" altLang="en-US" sz="3500">
              <a:solidFill>
                <a:srgbClr val="0023FE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92100" y="319088"/>
            <a:ext cx="8669338" cy="6035675"/>
          </a:xfrm>
          <a:prstGeom prst="rect">
            <a:avLst/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99CC00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12292" name="Picture 109" descr="BD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10359"/>
          <a:stretch>
            <a:fillRect/>
          </a:stretch>
        </p:blipFill>
        <p:spPr bwMode="auto">
          <a:xfrm>
            <a:off x="7456488" y="5503863"/>
            <a:ext cx="1541462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0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06725" y="65532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06725" y="65532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81325" y="6553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54063" y="6553200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54063" y="6553200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28663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7200" y="838200"/>
            <a:ext cx="4048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EB"/>
                </a:solidFill>
                <a:latin typeface="Arial Rounded MT Bold" pitchFamily="34" charset="0"/>
                <a:cs typeface="Arial" charset="0"/>
              </a:rPr>
              <a:t>Congruent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41350" y="3657600"/>
            <a:ext cx="129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EB"/>
                </a:solidFill>
                <a:latin typeface="Univers" pitchFamily="34" charset="0"/>
                <a:cs typeface="Arial" charset="0"/>
              </a:rPr>
              <a:t>Push Left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836863" y="6080125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EB"/>
                </a:solidFill>
                <a:latin typeface="Univers" pitchFamily="34" charset="0"/>
                <a:cs typeface="Arial" charset="0"/>
              </a:rPr>
              <a:t>Push Right</a:t>
            </a:r>
          </a:p>
        </p:txBody>
      </p:sp>
      <p:pic>
        <p:nvPicPr>
          <p:cNvPr id="1332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514600"/>
            <a:ext cx="33194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4876800"/>
            <a:ext cx="33210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14600"/>
            <a:ext cx="33194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876800"/>
            <a:ext cx="33210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5127625" y="6088063"/>
            <a:ext cx="129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EB"/>
                </a:solidFill>
                <a:latin typeface="Univers" pitchFamily="34" charset="0"/>
                <a:cs typeface="Arial" charset="0"/>
              </a:rPr>
              <a:t>Push Left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180263" y="3657600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FFEB"/>
                </a:solidFill>
                <a:latin typeface="Univers" pitchFamily="34" charset="0"/>
                <a:cs typeface="Arial" charset="0"/>
              </a:rPr>
              <a:t>Push Right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606925" y="838200"/>
            <a:ext cx="431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EB"/>
                </a:solidFill>
                <a:latin typeface="Arial Rounded MT Bold" pitchFamily="34" charset="0"/>
                <a:cs typeface="Arial" charset="0"/>
              </a:rPr>
              <a:t>Incongruent </a:t>
            </a:r>
          </a:p>
        </p:txBody>
      </p:sp>
      <p:sp>
        <p:nvSpPr>
          <p:cNvPr id="13330" name="Oval 18" descr="Light vertical"/>
          <p:cNvSpPr>
            <a:spLocks noChangeAspect="1" noChangeArrowheads="1"/>
          </p:cNvSpPr>
          <p:nvPr/>
        </p:nvSpPr>
        <p:spPr bwMode="auto">
          <a:xfrm>
            <a:off x="5267325" y="28194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31" name="Oval 19" descr="Light vertical"/>
          <p:cNvSpPr>
            <a:spLocks noChangeAspect="1" noChangeArrowheads="1"/>
          </p:cNvSpPr>
          <p:nvPr/>
        </p:nvSpPr>
        <p:spPr bwMode="auto">
          <a:xfrm>
            <a:off x="7553325" y="5181600"/>
            <a:ext cx="547688" cy="547688"/>
          </a:xfrm>
          <a:prstGeom prst="ellipse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32" name="Oval 20"/>
          <p:cNvSpPr>
            <a:spLocks noChangeAspect="1" noChangeArrowheads="1"/>
          </p:cNvSpPr>
          <p:nvPr/>
        </p:nvSpPr>
        <p:spPr bwMode="auto">
          <a:xfrm>
            <a:off x="3057525" y="51816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3333" name="Oval 21"/>
          <p:cNvSpPr>
            <a:spLocks noChangeAspect="1" noChangeArrowheads="1"/>
          </p:cNvSpPr>
          <p:nvPr/>
        </p:nvSpPr>
        <p:spPr bwMode="auto">
          <a:xfrm>
            <a:off x="847725" y="2819400"/>
            <a:ext cx="547688" cy="547688"/>
          </a:xfrm>
          <a:prstGeom prst="ellipse">
            <a:avLst/>
          </a:prstGeom>
          <a:solidFill>
            <a:srgbClr val="80808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13334" name="Picture 22" descr="H-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86000"/>
            <a:ext cx="3656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FL-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649788"/>
            <a:ext cx="365601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H-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649788"/>
            <a:ext cx="36560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FL-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287588"/>
            <a:ext cx="36560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779713" y="304800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Arial Rounded MT Bold" pitchFamily="34" charset="0"/>
                <a:cs typeface="Arial" charset="0"/>
              </a:rPr>
              <a:t>HEARTS &amp; FLOWERS </a:t>
            </a:r>
          </a:p>
        </p:txBody>
      </p:sp>
    </p:spTree>
    <p:extLst>
      <p:ext uri="{BB962C8B-B14F-4D97-AF65-F5344CB8AC3E}">
        <p14:creationId xmlns:p14="http://schemas.microsoft.com/office/powerpoint/2010/main" val="662658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-hearts &amp; flowers for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"/>
          <a:stretch>
            <a:fillRect/>
          </a:stretch>
        </p:blipFill>
        <p:spPr bwMode="auto">
          <a:xfrm>
            <a:off x="107950" y="225425"/>
            <a:ext cx="8928100" cy="637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9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1176338" y="1671638"/>
            <a:ext cx="1587" cy="299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138238" y="46624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138238" y="40624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138238" y="34623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138238" y="28717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138238" y="22717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1138238" y="16716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 flipV="1">
            <a:off x="1141413" y="4664075"/>
            <a:ext cx="683895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 flipV="1">
            <a:off x="1176338" y="466248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V="1">
            <a:off x="19399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V="1">
            <a:off x="24066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28638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V="1">
            <a:off x="33305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V="1">
            <a:off x="37973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42640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47307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 flipV="1">
            <a:off x="51879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V="1">
            <a:off x="56546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V="1">
            <a:off x="61214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 flipV="1">
            <a:off x="65881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4" name="Line 22"/>
          <p:cNvSpPr>
            <a:spLocks noChangeShapeType="1"/>
          </p:cNvSpPr>
          <p:nvPr/>
        </p:nvSpPr>
        <p:spPr bwMode="auto">
          <a:xfrm flipV="1">
            <a:off x="70453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5" name="Line 25"/>
          <p:cNvSpPr>
            <a:spLocks noChangeShapeType="1"/>
          </p:cNvSpPr>
          <p:nvPr/>
        </p:nvSpPr>
        <p:spPr bwMode="auto">
          <a:xfrm>
            <a:off x="1701800" y="1890713"/>
            <a:ext cx="466725" cy="85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6" name="Line 26"/>
          <p:cNvSpPr>
            <a:spLocks noChangeShapeType="1"/>
          </p:cNvSpPr>
          <p:nvPr/>
        </p:nvSpPr>
        <p:spPr bwMode="auto">
          <a:xfrm flipV="1">
            <a:off x="2168525" y="1757363"/>
            <a:ext cx="466725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7" name="Line 27"/>
          <p:cNvSpPr>
            <a:spLocks noChangeShapeType="1"/>
          </p:cNvSpPr>
          <p:nvPr/>
        </p:nvSpPr>
        <p:spPr bwMode="auto">
          <a:xfrm flipV="1">
            <a:off x="3568700" y="1862138"/>
            <a:ext cx="45720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8" name="Line 28"/>
          <p:cNvSpPr>
            <a:spLocks noChangeShapeType="1"/>
          </p:cNvSpPr>
          <p:nvPr/>
        </p:nvSpPr>
        <p:spPr bwMode="auto">
          <a:xfrm flipV="1">
            <a:off x="4025900" y="1690688"/>
            <a:ext cx="46672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19" name="Line 29"/>
          <p:cNvSpPr>
            <a:spLocks noChangeShapeType="1"/>
          </p:cNvSpPr>
          <p:nvPr/>
        </p:nvSpPr>
        <p:spPr bwMode="auto">
          <a:xfrm>
            <a:off x="4492625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0" name="Line 30"/>
          <p:cNvSpPr>
            <a:spLocks noChangeShapeType="1"/>
          </p:cNvSpPr>
          <p:nvPr/>
        </p:nvSpPr>
        <p:spPr bwMode="auto">
          <a:xfrm flipV="1">
            <a:off x="4959350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1" name="Line 31"/>
          <p:cNvSpPr>
            <a:spLocks noChangeShapeType="1"/>
          </p:cNvSpPr>
          <p:nvPr/>
        </p:nvSpPr>
        <p:spPr bwMode="auto">
          <a:xfrm>
            <a:off x="5426075" y="1690688"/>
            <a:ext cx="457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2" name="Line 32"/>
          <p:cNvSpPr>
            <a:spLocks noChangeShapeType="1"/>
          </p:cNvSpPr>
          <p:nvPr/>
        </p:nvSpPr>
        <p:spPr bwMode="auto">
          <a:xfrm flipV="1">
            <a:off x="1701800" y="18335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3" name="Line 33"/>
          <p:cNvSpPr>
            <a:spLocks noChangeShapeType="1"/>
          </p:cNvSpPr>
          <p:nvPr/>
        </p:nvSpPr>
        <p:spPr bwMode="auto">
          <a:xfrm>
            <a:off x="16732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4" name="Line 34"/>
          <p:cNvSpPr>
            <a:spLocks noChangeShapeType="1"/>
          </p:cNvSpPr>
          <p:nvPr/>
        </p:nvSpPr>
        <p:spPr bwMode="auto">
          <a:xfrm flipV="1">
            <a:off x="2168525" y="19002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5" name="Line 35"/>
          <p:cNvSpPr>
            <a:spLocks noChangeShapeType="1"/>
          </p:cNvSpPr>
          <p:nvPr/>
        </p:nvSpPr>
        <p:spPr bwMode="auto">
          <a:xfrm>
            <a:off x="21399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6" name="Line 36"/>
          <p:cNvSpPr>
            <a:spLocks noChangeShapeType="1"/>
          </p:cNvSpPr>
          <p:nvPr/>
        </p:nvSpPr>
        <p:spPr bwMode="auto">
          <a:xfrm flipV="1">
            <a:off x="2635250" y="170973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7" name="Line 37"/>
          <p:cNvSpPr>
            <a:spLocks noChangeShapeType="1"/>
          </p:cNvSpPr>
          <p:nvPr/>
        </p:nvSpPr>
        <p:spPr bwMode="auto">
          <a:xfrm>
            <a:off x="2606675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8" name="Line 38"/>
          <p:cNvSpPr>
            <a:spLocks noChangeShapeType="1"/>
          </p:cNvSpPr>
          <p:nvPr/>
        </p:nvSpPr>
        <p:spPr bwMode="auto">
          <a:xfrm flipV="1">
            <a:off x="3568700" y="18335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29" name="Line 39"/>
          <p:cNvSpPr>
            <a:spLocks noChangeShapeType="1"/>
          </p:cNvSpPr>
          <p:nvPr/>
        </p:nvSpPr>
        <p:spPr bwMode="auto">
          <a:xfrm>
            <a:off x="35401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0" name="Line 40"/>
          <p:cNvSpPr>
            <a:spLocks noChangeShapeType="1"/>
          </p:cNvSpPr>
          <p:nvPr/>
        </p:nvSpPr>
        <p:spPr bwMode="auto">
          <a:xfrm flipV="1">
            <a:off x="4025900" y="179546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1" name="Line 41"/>
          <p:cNvSpPr>
            <a:spLocks noChangeShapeType="1"/>
          </p:cNvSpPr>
          <p:nvPr/>
        </p:nvSpPr>
        <p:spPr bwMode="auto">
          <a:xfrm>
            <a:off x="3997325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2" name="Line 42"/>
          <p:cNvSpPr>
            <a:spLocks noChangeShapeType="1"/>
          </p:cNvSpPr>
          <p:nvPr/>
        </p:nvSpPr>
        <p:spPr bwMode="auto">
          <a:xfrm flipV="1">
            <a:off x="449262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3" name="Line 43"/>
          <p:cNvSpPr>
            <a:spLocks noChangeShapeType="1"/>
          </p:cNvSpPr>
          <p:nvPr/>
        </p:nvSpPr>
        <p:spPr bwMode="auto">
          <a:xfrm>
            <a:off x="44640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4" name="Line 44"/>
          <p:cNvSpPr>
            <a:spLocks noChangeShapeType="1"/>
          </p:cNvSpPr>
          <p:nvPr/>
        </p:nvSpPr>
        <p:spPr bwMode="auto">
          <a:xfrm flipV="1">
            <a:off x="4959350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5" name="Line 45"/>
          <p:cNvSpPr>
            <a:spLocks noChangeShapeType="1"/>
          </p:cNvSpPr>
          <p:nvPr/>
        </p:nvSpPr>
        <p:spPr bwMode="auto">
          <a:xfrm>
            <a:off x="4930775" y="1690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6" name="Line 46"/>
          <p:cNvSpPr>
            <a:spLocks noChangeShapeType="1"/>
          </p:cNvSpPr>
          <p:nvPr/>
        </p:nvSpPr>
        <p:spPr bwMode="auto">
          <a:xfrm flipV="1">
            <a:off x="54260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7" name="Line 47"/>
          <p:cNvSpPr>
            <a:spLocks noChangeShapeType="1"/>
          </p:cNvSpPr>
          <p:nvPr/>
        </p:nvSpPr>
        <p:spPr bwMode="auto">
          <a:xfrm>
            <a:off x="53975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8" name="Line 48"/>
          <p:cNvSpPr>
            <a:spLocks noChangeShapeType="1"/>
          </p:cNvSpPr>
          <p:nvPr/>
        </p:nvSpPr>
        <p:spPr bwMode="auto">
          <a:xfrm flipV="1">
            <a:off x="58832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39" name="Line 49"/>
          <p:cNvSpPr>
            <a:spLocks noChangeShapeType="1"/>
          </p:cNvSpPr>
          <p:nvPr/>
        </p:nvSpPr>
        <p:spPr bwMode="auto">
          <a:xfrm>
            <a:off x="58547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0" name="Line 50"/>
          <p:cNvSpPr>
            <a:spLocks noChangeShapeType="1"/>
          </p:cNvSpPr>
          <p:nvPr/>
        </p:nvSpPr>
        <p:spPr bwMode="auto">
          <a:xfrm flipV="1">
            <a:off x="6816725" y="16811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1" name="Line 51"/>
          <p:cNvSpPr>
            <a:spLocks noChangeShapeType="1"/>
          </p:cNvSpPr>
          <p:nvPr/>
        </p:nvSpPr>
        <p:spPr bwMode="auto">
          <a:xfrm>
            <a:off x="67881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2" name="Line 52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3" name="Line 53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4" name="Line 54"/>
          <p:cNvSpPr>
            <a:spLocks noChangeShapeType="1"/>
          </p:cNvSpPr>
          <p:nvPr/>
        </p:nvSpPr>
        <p:spPr bwMode="auto">
          <a:xfrm>
            <a:off x="1701800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5" name="Line 55"/>
          <p:cNvSpPr>
            <a:spLocks noChangeShapeType="1"/>
          </p:cNvSpPr>
          <p:nvPr/>
        </p:nvSpPr>
        <p:spPr bwMode="auto">
          <a:xfrm>
            <a:off x="1673225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6" name="Line 56"/>
          <p:cNvSpPr>
            <a:spLocks noChangeShapeType="1"/>
          </p:cNvSpPr>
          <p:nvPr/>
        </p:nvSpPr>
        <p:spPr bwMode="auto">
          <a:xfrm>
            <a:off x="2168525" y="19764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7" name="Line 57"/>
          <p:cNvSpPr>
            <a:spLocks noChangeShapeType="1"/>
          </p:cNvSpPr>
          <p:nvPr/>
        </p:nvSpPr>
        <p:spPr bwMode="auto">
          <a:xfrm>
            <a:off x="2139950" y="2043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8" name="Line 58"/>
          <p:cNvSpPr>
            <a:spLocks noChangeShapeType="1"/>
          </p:cNvSpPr>
          <p:nvPr/>
        </p:nvSpPr>
        <p:spPr bwMode="auto">
          <a:xfrm>
            <a:off x="2635250" y="17573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49" name="Line 59"/>
          <p:cNvSpPr>
            <a:spLocks noChangeShapeType="1"/>
          </p:cNvSpPr>
          <p:nvPr/>
        </p:nvSpPr>
        <p:spPr bwMode="auto">
          <a:xfrm>
            <a:off x="2606675" y="1804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0" name="Line 60"/>
          <p:cNvSpPr>
            <a:spLocks noChangeShapeType="1"/>
          </p:cNvSpPr>
          <p:nvPr/>
        </p:nvSpPr>
        <p:spPr bwMode="auto">
          <a:xfrm>
            <a:off x="3568700" y="19097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1" name="Line 61"/>
          <p:cNvSpPr>
            <a:spLocks noChangeShapeType="1"/>
          </p:cNvSpPr>
          <p:nvPr/>
        </p:nvSpPr>
        <p:spPr bwMode="auto">
          <a:xfrm>
            <a:off x="3540125" y="19859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2" name="Line 62"/>
          <p:cNvSpPr>
            <a:spLocks noChangeShapeType="1"/>
          </p:cNvSpPr>
          <p:nvPr/>
        </p:nvSpPr>
        <p:spPr bwMode="auto">
          <a:xfrm>
            <a:off x="4025900" y="18621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3" name="Line 63"/>
          <p:cNvSpPr>
            <a:spLocks noChangeShapeType="1"/>
          </p:cNvSpPr>
          <p:nvPr/>
        </p:nvSpPr>
        <p:spPr bwMode="auto">
          <a:xfrm>
            <a:off x="3997325" y="19192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4" name="Line 64"/>
          <p:cNvSpPr>
            <a:spLocks noChangeShapeType="1"/>
          </p:cNvSpPr>
          <p:nvPr/>
        </p:nvSpPr>
        <p:spPr bwMode="auto">
          <a:xfrm>
            <a:off x="449262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5" name="Line 65"/>
          <p:cNvSpPr>
            <a:spLocks noChangeShapeType="1"/>
          </p:cNvSpPr>
          <p:nvPr/>
        </p:nvSpPr>
        <p:spPr bwMode="auto">
          <a:xfrm>
            <a:off x="446405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6" name="Line 66"/>
          <p:cNvSpPr>
            <a:spLocks noChangeShapeType="1"/>
          </p:cNvSpPr>
          <p:nvPr/>
        </p:nvSpPr>
        <p:spPr bwMode="auto">
          <a:xfrm>
            <a:off x="4959350" y="17097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7" name="Line 67"/>
          <p:cNvSpPr>
            <a:spLocks noChangeShapeType="1"/>
          </p:cNvSpPr>
          <p:nvPr/>
        </p:nvSpPr>
        <p:spPr bwMode="auto">
          <a:xfrm>
            <a:off x="4930775" y="1738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8" name="Line 68"/>
          <p:cNvSpPr>
            <a:spLocks noChangeShapeType="1"/>
          </p:cNvSpPr>
          <p:nvPr/>
        </p:nvSpPr>
        <p:spPr bwMode="auto">
          <a:xfrm>
            <a:off x="54260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59" name="Line 69"/>
          <p:cNvSpPr>
            <a:spLocks noChangeShapeType="1"/>
          </p:cNvSpPr>
          <p:nvPr/>
        </p:nvSpPr>
        <p:spPr bwMode="auto">
          <a:xfrm>
            <a:off x="53975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0" name="Line 70"/>
          <p:cNvSpPr>
            <a:spLocks noChangeShapeType="1"/>
          </p:cNvSpPr>
          <p:nvPr/>
        </p:nvSpPr>
        <p:spPr bwMode="auto">
          <a:xfrm>
            <a:off x="58832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1" name="Line 71"/>
          <p:cNvSpPr>
            <a:spLocks noChangeShapeType="1"/>
          </p:cNvSpPr>
          <p:nvPr/>
        </p:nvSpPr>
        <p:spPr bwMode="auto">
          <a:xfrm>
            <a:off x="58547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2" name="Line 72"/>
          <p:cNvSpPr>
            <a:spLocks noChangeShapeType="1"/>
          </p:cNvSpPr>
          <p:nvPr/>
        </p:nvSpPr>
        <p:spPr bwMode="auto">
          <a:xfrm>
            <a:off x="6816725" y="17002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3" name="Line 73"/>
          <p:cNvSpPr>
            <a:spLocks noChangeShapeType="1"/>
          </p:cNvSpPr>
          <p:nvPr/>
        </p:nvSpPr>
        <p:spPr bwMode="auto">
          <a:xfrm>
            <a:off x="6788150" y="1719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4" name="Line 74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5" name="Line 75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6" name="Freeform 76"/>
          <p:cNvSpPr>
            <a:spLocks/>
          </p:cNvSpPr>
          <p:nvPr/>
        </p:nvSpPr>
        <p:spPr bwMode="auto">
          <a:xfrm>
            <a:off x="1692275" y="24336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7" name="Freeform 77"/>
          <p:cNvSpPr>
            <a:spLocks/>
          </p:cNvSpPr>
          <p:nvPr/>
        </p:nvSpPr>
        <p:spPr bwMode="auto">
          <a:xfrm>
            <a:off x="1797050" y="24526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8" name="Freeform 78"/>
          <p:cNvSpPr>
            <a:spLocks/>
          </p:cNvSpPr>
          <p:nvPr/>
        </p:nvSpPr>
        <p:spPr bwMode="auto">
          <a:xfrm>
            <a:off x="1911350" y="24622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69" name="Freeform 79"/>
          <p:cNvSpPr>
            <a:spLocks/>
          </p:cNvSpPr>
          <p:nvPr/>
        </p:nvSpPr>
        <p:spPr bwMode="auto">
          <a:xfrm>
            <a:off x="2035175" y="24717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0" name="Freeform 80"/>
          <p:cNvSpPr>
            <a:spLocks/>
          </p:cNvSpPr>
          <p:nvPr/>
        </p:nvSpPr>
        <p:spPr bwMode="auto">
          <a:xfrm>
            <a:off x="2149475" y="2481263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1" name="Freeform 81"/>
          <p:cNvSpPr>
            <a:spLocks/>
          </p:cNvSpPr>
          <p:nvPr/>
        </p:nvSpPr>
        <p:spPr bwMode="auto">
          <a:xfrm>
            <a:off x="2149475" y="24717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2" name="Freeform 82"/>
          <p:cNvSpPr>
            <a:spLocks/>
          </p:cNvSpPr>
          <p:nvPr/>
        </p:nvSpPr>
        <p:spPr bwMode="auto">
          <a:xfrm>
            <a:off x="2235200" y="23955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3" name="Freeform 83"/>
          <p:cNvSpPr>
            <a:spLocks/>
          </p:cNvSpPr>
          <p:nvPr/>
        </p:nvSpPr>
        <p:spPr bwMode="auto">
          <a:xfrm>
            <a:off x="2330450" y="2328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4" name="Freeform 84"/>
          <p:cNvSpPr>
            <a:spLocks/>
          </p:cNvSpPr>
          <p:nvPr/>
        </p:nvSpPr>
        <p:spPr bwMode="auto">
          <a:xfrm>
            <a:off x="2416175" y="22526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5" name="Freeform 85"/>
          <p:cNvSpPr>
            <a:spLocks/>
          </p:cNvSpPr>
          <p:nvPr/>
        </p:nvSpPr>
        <p:spPr bwMode="auto">
          <a:xfrm>
            <a:off x="2511425" y="21859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6" name="Freeform 86"/>
          <p:cNvSpPr>
            <a:spLocks/>
          </p:cNvSpPr>
          <p:nvPr/>
        </p:nvSpPr>
        <p:spPr bwMode="auto">
          <a:xfrm>
            <a:off x="2597150" y="2109788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7" name="Freeform 87"/>
          <p:cNvSpPr>
            <a:spLocks/>
          </p:cNvSpPr>
          <p:nvPr/>
        </p:nvSpPr>
        <p:spPr bwMode="auto">
          <a:xfrm>
            <a:off x="3559175" y="2366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8" name="Freeform 88"/>
          <p:cNvSpPr>
            <a:spLocks/>
          </p:cNvSpPr>
          <p:nvPr/>
        </p:nvSpPr>
        <p:spPr bwMode="auto">
          <a:xfrm>
            <a:off x="3673475" y="23574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79" name="Freeform 89"/>
          <p:cNvSpPr>
            <a:spLocks/>
          </p:cNvSpPr>
          <p:nvPr/>
        </p:nvSpPr>
        <p:spPr bwMode="auto">
          <a:xfrm>
            <a:off x="3787775" y="234791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0" name="Freeform 90"/>
          <p:cNvSpPr>
            <a:spLocks/>
          </p:cNvSpPr>
          <p:nvPr/>
        </p:nvSpPr>
        <p:spPr bwMode="auto">
          <a:xfrm>
            <a:off x="3902075" y="23383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1" name="Freeform 91"/>
          <p:cNvSpPr>
            <a:spLocks/>
          </p:cNvSpPr>
          <p:nvPr/>
        </p:nvSpPr>
        <p:spPr bwMode="auto">
          <a:xfrm>
            <a:off x="4016375" y="2328863"/>
            <a:ext cx="19050" cy="28575"/>
          </a:xfrm>
          <a:custGeom>
            <a:avLst/>
            <a:gdLst>
              <a:gd name="T0" fmla="*/ 0 w 12"/>
              <a:gd name="T1" fmla="*/ 2147483647 h 18"/>
              <a:gd name="T2" fmla="*/ 2147483647 w 12"/>
              <a:gd name="T3" fmla="*/ 0 h 18"/>
              <a:gd name="T4" fmla="*/ 2147483647 w 12"/>
              <a:gd name="T5" fmla="*/ 2147483647 h 18"/>
              <a:gd name="T6" fmla="*/ 0 w 12"/>
              <a:gd name="T7" fmla="*/ 2147483647 h 18"/>
              <a:gd name="T8" fmla="*/ 0 w 1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8"/>
              <a:gd name="T17" fmla="*/ 12 w 1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8">
                <a:moveTo>
                  <a:pt x="0" y="6"/>
                </a:moveTo>
                <a:lnTo>
                  <a:pt x="12" y="0"/>
                </a:lnTo>
                <a:lnTo>
                  <a:pt x="12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2" name="Freeform 92"/>
          <p:cNvSpPr>
            <a:spLocks/>
          </p:cNvSpPr>
          <p:nvPr/>
        </p:nvSpPr>
        <p:spPr bwMode="auto">
          <a:xfrm>
            <a:off x="4006850" y="23288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3" name="Freeform 93"/>
          <p:cNvSpPr>
            <a:spLocks/>
          </p:cNvSpPr>
          <p:nvPr/>
        </p:nvSpPr>
        <p:spPr bwMode="auto">
          <a:xfrm>
            <a:off x="4130675" y="2300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4" name="Freeform 94"/>
          <p:cNvSpPr>
            <a:spLocks/>
          </p:cNvSpPr>
          <p:nvPr/>
        </p:nvSpPr>
        <p:spPr bwMode="auto">
          <a:xfrm>
            <a:off x="4235450" y="22812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5" name="Freeform 95"/>
          <p:cNvSpPr>
            <a:spLocks/>
          </p:cNvSpPr>
          <p:nvPr/>
        </p:nvSpPr>
        <p:spPr bwMode="auto">
          <a:xfrm>
            <a:off x="434975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6" name="Freeform 96"/>
          <p:cNvSpPr>
            <a:spLocks/>
          </p:cNvSpPr>
          <p:nvPr/>
        </p:nvSpPr>
        <p:spPr bwMode="auto">
          <a:xfrm>
            <a:off x="4454525" y="22336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7" name="Freeform 97"/>
          <p:cNvSpPr>
            <a:spLocks/>
          </p:cNvSpPr>
          <p:nvPr/>
        </p:nvSpPr>
        <p:spPr bwMode="auto">
          <a:xfrm>
            <a:off x="4483100" y="22240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8" name="Freeform 98"/>
          <p:cNvSpPr>
            <a:spLocks/>
          </p:cNvSpPr>
          <p:nvPr/>
        </p:nvSpPr>
        <p:spPr bwMode="auto">
          <a:xfrm>
            <a:off x="4587875" y="22431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89" name="Freeform 99"/>
          <p:cNvSpPr>
            <a:spLocks/>
          </p:cNvSpPr>
          <p:nvPr/>
        </p:nvSpPr>
        <p:spPr bwMode="auto">
          <a:xfrm>
            <a:off x="471170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0" name="Freeform 100"/>
          <p:cNvSpPr>
            <a:spLocks/>
          </p:cNvSpPr>
          <p:nvPr/>
        </p:nvSpPr>
        <p:spPr bwMode="auto">
          <a:xfrm>
            <a:off x="4816475" y="22717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1" name="Freeform 101"/>
          <p:cNvSpPr>
            <a:spLocks/>
          </p:cNvSpPr>
          <p:nvPr/>
        </p:nvSpPr>
        <p:spPr bwMode="auto">
          <a:xfrm>
            <a:off x="4940300" y="2281238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2" name="Freeform 102"/>
          <p:cNvSpPr>
            <a:spLocks/>
          </p:cNvSpPr>
          <p:nvPr/>
        </p:nvSpPr>
        <p:spPr bwMode="auto">
          <a:xfrm>
            <a:off x="4940300" y="227171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3" name="Freeform 103"/>
          <p:cNvSpPr>
            <a:spLocks/>
          </p:cNvSpPr>
          <p:nvPr/>
        </p:nvSpPr>
        <p:spPr bwMode="auto">
          <a:xfrm>
            <a:off x="5045075" y="22145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4" name="Freeform 104"/>
          <p:cNvSpPr>
            <a:spLocks/>
          </p:cNvSpPr>
          <p:nvPr/>
        </p:nvSpPr>
        <p:spPr bwMode="auto">
          <a:xfrm>
            <a:off x="5140325" y="21669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5" name="Freeform 105"/>
          <p:cNvSpPr>
            <a:spLocks/>
          </p:cNvSpPr>
          <p:nvPr/>
        </p:nvSpPr>
        <p:spPr bwMode="auto">
          <a:xfrm>
            <a:off x="5245100" y="210978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6" name="Freeform 106"/>
          <p:cNvSpPr>
            <a:spLocks/>
          </p:cNvSpPr>
          <p:nvPr/>
        </p:nvSpPr>
        <p:spPr bwMode="auto">
          <a:xfrm>
            <a:off x="5349875" y="20526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7" name="Freeform 107"/>
          <p:cNvSpPr>
            <a:spLocks/>
          </p:cNvSpPr>
          <p:nvPr/>
        </p:nvSpPr>
        <p:spPr bwMode="auto">
          <a:xfrm>
            <a:off x="5407025" y="20240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8" name="Freeform 108"/>
          <p:cNvSpPr>
            <a:spLocks/>
          </p:cNvSpPr>
          <p:nvPr/>
        </p:nvSpPr>
        <p:spPr bwMode="auto">
          <a:xfrm>
            <a:off x="5521325" y="1985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099" name="Freeform 109"/>
          <p:cNvSpPr>
            <a:spLocks/>
          </p:cNvSpPr>
          <p:nvPr/>
        </p:nvSpPr>
        <p:spPr bwMode="auto">
          <a:xfrm>
            <a:off x="5626100" y="194786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0" name="Freeform 110"/>
          <p:cNvSpPr>
            <a:spLocks/>
          </p:cNvSpPr>
          <p:nvPr/>
        </p:nvSpPr>
        <p:spPr bwMode="auto">
          <a:xfrm>
            <a:off x="5740400" y="1919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1" name="Freeform 111"/>
          <p:cNvSpPr>
            <a:spLocks/>
          </p:cNvSpPr>
          <p:nvPr/>
        </p:nvSpPr>
        <p:spPr bwMode="auto">
          <a:xfrm>
            <a:off x="5845175" y="1881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2" name="Line 112"/>
          <p:cNvSpPr>
            <a:spLocks noChangeShapeType="1"/>
          </p:cNvSpPr>
          <p:nvPr/>
        </p:nvSpPr>
        <p:spPr bwMode="auto">
          <a:xfrm flipV="1">
            <a:off x="1701800" y="231933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3" name="Line 113"/>
          <p:cNvSpPr>
            <a:spLocks noChangeShapeType="1"/>
          </p:cNvSpPr>
          <p:nvPr/>
        </p:nvSpPr>
        <p:spPr bwMode="auto">
          <a:xfrm>
            <a:off x="1673225" y="23193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4" name="Line 114"/>
          <p:cNvSpPr>
            <a:spLocks noChangeShapeType="1"/>
          </p:cNvSpPr>
          <p:nvPr/>
        </p:nvSpPr>
        <p:spPr bwMode="auto">
          <a:xfrm flipV="1">
            <a:off x="2168525" y="227171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5" name="Line 115"/>
          <p:cNvSpPr>
            <a:spLocks noChangeShapeType="1"/>
          </p:cNvSpPr>
          <p:nvPr/>
        </p:nvSpPr>
        <p:spPr bwMode="auto">
          <a:xfrm>
            <a:off x="2139950" y="2271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6" name="Line 116"/>
          <p:cNvSpPr>
            <a:spLocks noChangeShapeType="1"/>
          </p:cNvSpPr>
          <p:nvPr/>
        </p:nvSpPr>
        <p:spPr bwMode="auto">
          <a:xfrm flipV="1">
            <a:off x="2635250" y="2014538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7" name="Line 117"/>
          <p:cNvSpPr>
            <a:spLocks noChangeShapeType="1"/>
          </p:cNvSpPr>
          <p:nvPr/>
        </p:nvSpPr>
        <p:spPr bwMode="auto">
          <a:xfrm>
            <a:off x="2606675" y="2014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8" name="Line 118"/>
          <p:cNvSpPr>
            <a:spLocks noChangeShapeType="1"/>
          </p:cNvSpPr>
          <p:nvPr/>
        </p:nvSpPr>
        <p:spPr bwMode="auto">
          <a:xfrm flipV="1">
            <a:off x="3568700" y="22907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09" name="Line 119"/>
          <p:cNvSpPr>
            <a:spLocks noChangeShapeType="1"/>
          </p:cNvSpPr>
          <p:nvPr/>
        </p:nvSpPr>
        <p:spPr bwMode="auto">
          <a:xfrm>
            <a:off x="3540125" y="22907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0" name="Line 120"/>
          <p:cNvSpPr>
            <a:spLocks noChangeShapeType="1"/>
          </p:cNvSpPr>
          <p:nvPr/>
        </p:nvSpPr>
        <p:spPr bwMode="auto">
          <a:xfrm flipV="1">
            <a:off x="4025900" y="2205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1" name="Line 121"/>
          <p:cNvSpPr>
            <a:spLocks noChangeShapeType="1"/>
          </p:cNvSpPr>
          <p:nvPr/>
        </p:nvSpPr>
        <p:spPr bwMode="auto">
          <a:xfrm>
            <a:off x="3997325" y="2205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2" name="Line 122"/>
          <p:cNvSpPr>
            <a:spLocks noChangeShapeType="1"/>
          </p:cNvSpPr>
          <p:nvPr/>
        </p:nvSpPr>
        <p:spPr bwMode="auto">
          <a:xfrm flipV="1">
            <a:off x="4492625" y="212883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3" name="Line 123"/>
          <p:cNvSpPr>
            <a:spLocks noChangeShapeType="1"/>
          </p:cNvSpPr>
          <p:nvPr/>
        </p:nvSpPr>
        <p:spPr bwMode="auto">
          <a:xfrm>
            <a:off x="446405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4" name="Line 124"/>
          <p:cNvSpPr>
            <a:spLocks noChangeShapeType="1"/>
          </p:cNvSpPr>
          <p:nvPr/>
        </p:nvSpPr>
        <p:spPr bwMode="auto">
          <a:xfrm flipV="1">
            <a:off x="4959350" y="21859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5" name="Line 125"/>
          <p:cNvSpPr>
            <a:spLocks noChangeShapeType="1"/>
          </p:cNvSpPr>
          <p:nvPr/>
        </p:nvSpPr>
        <p:spPr bwMode="auto">
          <a:xfrm>
            <a:off x="4930775" y="2185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6" name="Line 126"/>
          <p:cNvSpPr>
            <a:spLocks noChangeShapeType="1"/>
          </p:cNvSpPr>
          <p:nvPr/>
        </p:nvSpPr>
        <p:spPr bwMode="auto">
          <a:xfrm flipV="1">
            <a:off x="5426075" y="19478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7" name="Line 127"/>
          <p:cNvSpPr>
            <a:spLocks noChangeShapeType="1"/>
          </p:cNvSpPr>
          <p:nvPr/>
        </p:nvSpPr>
        <p:spPr bwMode="auto">
          <a:xfrm>
            <a:off x="53975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8" name="Line 128"/>
          <p:cNvSpPr>
            <a:spLocks noChangeShapeType="1"/>
          </p:cNvSpPr>
          <p:nvPr/>
        </p:nvSpPr>
        <p:spPr bwMode="auto">
          <a:xfrm flipV="1">
            <a:off x="5883275" y="18240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19" name="Line 129"/>
          <p:cNvSpPr>
            <a:spLocks noChangeShapeType="1"/>
          </p:cNvSpPr>
          <p:nvPr/>
        </p:nvSpPr>
        <p:spPr bwMode="auto">
          <a:xfrm>
            <a:off x="5854700" y="1824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0" name="Line 130"/>
          <p:cNvSpPr>
            <a:spLocks noChangeShapeType="1"/>
          </p:cNvSpPr>
          <p:nvPr/>
        </p:nvSpPr>
        <p:spPr bwMode="auto">
          <a:xfrm flipV="1">
            <a:off x="6816725" y="19002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1" name="Line 131"/>
          <p:cNvSpPr>
            <a:spLocks noChangeShapeType="1"/>
          </p:cNvSpPr>
          <p:nvPr/>
        </p:nvSpPr>
        <p:spPr bwMode="auto">
          <a:xfrm>
            <a:off x="67881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2" name="Line 132"/>
          <p:cNvSpPr>
            <a:spLocks noChangeShapeType="1"/>
          </p:cNvSpPr>
          <p:nvPr/>
        </p:nvSpPr>
        <p:spPr bwMode="auto">
          <a:xfrm flipV="1">
            <a:off x="7750175" y="17287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3" name="Line 133"/>
          <p:cNvSpPr>
            <a:spLocks noChangeShapeType="1"/>
          </p:cNvSpPr>
          <p:nvPr/>
        </p:nvSpPr>
        <p:spPr bwMode="auto">
          <a:xfrm>
            <a:off x="7721600" y="1728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4" name="Line 134"/>
          <p:cNvSpPr>
            <a:spLocks noChangeShapeType="1"/>
          </p:cNvSpPr>
          <p:nvPr/>
        </p:nvSpPr>
        <p:spPr bwMode="auto">
          <a:xfrm>
            <a:off x="1701800" y="245268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5" name="Line 135"/>
          <p:cNvSpPr>
            <a:spLocks noChangeShapeType="1"/>
          </p:cNvSpPr>
          <p:nvPr/>
        </p:nvSpPr>
        <p:spPr bwMode="auto">
          <a:xfrm>
            <a:off x="1673225" y="2586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6" name="Line 136"/>
          <p:cNvSpPr>
            <a:spLocks noChangeShapeType="1"/>
          </p:cNvSpPr>
          <p:nvPr/>
        </p:nvSpPr>
        <p:spPr bwMode="auto">
          <a:xfrm>
            <a:off x="2168525" y="2500313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7" name="Line 137"/>
          <p:cNvSpPr>
            <a:spLocks noChangeShapeType="1"/>
          </p:cNvSpPr>
          <p:nvPr/>
        </p:nvSpPr>
        <p:spPr bwMode="auto">
          <a:xfrm>
            <a:off x="2139950" y="27384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8" name="Line 138"/>
          <p:cNvSpPr>
            <a:spLocks noChangeShapeType="1"/>
          </p:cNvSpPr>
          <p:nvPr/>
        </p:nvSpPr>
        <p:spPr bwMode="auto">
          <a:xfrm>
            <a:off x="2635250" y="210978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29" name="Line 139"/>
          <p:cNvSpPr>
            <a:spLocks noChangeShapeType="1"/>
          </p:cNvSpPr>
          <p:nvPr/>
        </p:nvSpPr>
        <p:spPr bwMode="auto">
          <a:xfrm>
            <a:off x="2606675" y="2214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0" name="Line 140"/>
          <p:cNvSpPr>
            <a:spLocks noChangeShapeType="1"/>
          </p:cNvSpPr>
          <p:nvPr/>
        </p:nvSpPr>
        <p:spPr bwMode="auto">
          <a:xfrm>
            <a:off x="3568700" y="2386013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1" name="Line 141"/>
          <p:cNvSpPr>
            <a:spLocks noChangeShapeType="1"/>
          </p:cNvSpPr>
          <p:nvPr/>
        </p:nvSpPr>
        <p:spPr bwMode="auto">
          <a:xfrm>
            <a:off x="3540125" y="2490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2" name="Line 142"/>
          <p:cNvSpPr>
            <a:spLocks noChangeShapeType="1"/>
          </p:cNvSpPr>
          <p:nvPr/>
        </p:nvSpPr>
        <p:spPr bwMode="auto">
          <a:xfrm>
            <a:off x="4025900" y="23479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3" name="Line 143"/>
          <p:cNvSpPr>
            <a:spLocks noChangeShapeType="1"/>
          </p:cNvSpPr>
          <p:nvPr/>
        </p:nvSpPr>
        <p:spPr bwMode="auto">
          <a:xfrm>
            <a:off x="3997325" y="2481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4" name="Line 144"/>
          <p:cNvSpPr>
            <a:spLocks noChangeShapeType="1"/>
          </p:cNvSpPr>
          <p:nvPr/>
        </p:nvSpPr>
        <p:spPr bwMode="auto">
          <a:xfrm>
            <a:off x="4492625" y="224313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5" name="Line 145"/>
          <p:cNvSpPr>
            <a:spLocks noChangeShapeType="1"/>
          </p:cNvSpPr>
          <p:nvPr/>
        </p:nvSpPr>
        <p:spPr bwMode="auto">
          <a:xfrm>
            <a:off x="4464050" y="2347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6" name="Line 146"/>
          <p:cNvSpPr>
            <a:spLocks noChangeShapeType="1"/>
          </p:cNvSpPr>
          <p:nvPr/>
        </p:nvSpPr>
        <p:spPr bwMode="auto">
          <a:xfrm>
            <a:off x="4959350" y="23002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7" name="Line 147"/>
          <p:cNvSpPr>
            <a:spLocks noChangeShapeType="1"/>
          </p:cNvSpPr>
          <p:nvPr/>
        </p:nvSpPr>
        <p:spPr bwMode="auto">
          <a:xfrm>
            <a:off x="4930775" y="2414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8" name="Line 148"/>
          <p:cNvSpPr>
            <a:spLocks noChangeShapeType="1"/>
          </p:cNvSpPr>
          <p:nvPr/>
        </p:nvSpPr>
        <p:spPr bwMode="auto">
          <a:xfrm>
            <a:off x="5426075" y="204311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39" name="Line 149"/>
          <p:cNvSpPr>
            <a:spLocks noChangeShapeType="1"/>
          </p:cNvSpPr>
          <p:nvPr/>
        </p:nvSpPr>
        <p:spPr bwMode="auto">
          <a:xfrm>
            <a:off x="539750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0" name="Line 150"/>
          <p:cNvSpPr>
            <a:spLocks noChangeShapeType="1"/>
          </p:cNvSpPr>
          <p:nvPr/>
        </p:nvSpPr>
        <p:spPr bwMode="auto">
          <a:xfrm>
            <a:off x="5883275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1" name="Line 151"/>
          <p:cNvSpPr>
            <a:spLocks noChangeShapeType="1"/>
          </p:cNvSpPr>
          <p:nvPr/>
        </p:nvSpPr>
        <p:spPr bwMode="auto">
          <a:xfrm>
            <a:off x="58547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2" name="Line 152"/>
          <p:cNvSpPr>
            <a:spLocks noChangeShapeType="1"/>
          </p:cNvSpPr>
          <p:nvPr/>
        </p:nvSpPr>
        <p:spPr bwMode="auto">
          <a:xfrm>
            <a:off x="6816725" y="19669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3" name="Line 153"/>
          <p:cNvSpPr>
            <a:spLocks noChangeShapeType="1"/>
          </p:cNvSpPr>
          <p:nvPr/>
        </p:nvSpPr>
        <p:spPr bwMode="auto">
          <a:xfrm>
            <a:off x="6788150" y="2033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4" name="Line 154"/>
          <p:cNvSpPr>
            <a:spLocks noChangeShapeType="1"/>
          </p:cNvSpPr>
          <p:nvPr/>
        </p:nvSpPr>
        <p:spPr bwMode="auto">
          <a:xfrm>
            <a:off x="7750175" y="17573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5" name="Line 155"/>
          <p:cNvSpPr>
            <a:spLocks noChangeShapeType="1"/>
          </p:cNvSpPr>
          <p:nvPr/>
        </p:nvSpPr>
        <p:spPr bwMode="auto">
          <a:xfrm>
            <a:off x="7721600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6" name="Freeform 156"/>
          <p:cNvSpPr>
            <a:spLocks/>
          </p:cNvSpPr>
          <p:nvPr/>
        </p:nvSpPr>
        <p:spPr bwMode="auto">
          <a:xfrm>
            <a:off x="1682750" y="3538538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2147483647 h 18"/>
              <a:gd name="T4" fmla="*/ 2147483647 w 90"/>
              <a:gd name="T5" fmla="*/ 2147483647 h 18"/>
              <a:gd name="T6" fmla="*/ 2147483647 w 90"/>
              <a:gd name="T7" fmla="*/ 0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12"/>
                </a:moveTo>
                <a:lnTo>
                  <a:pt x="84" y="18"/>
                </a:lnTo>
                <a:lnTo>
                  <a:pt x="9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7" name="Freeform 157"/>
          <p:cNvSpPr>
            <a:spLocks/>
          </p:cNvSpPr>
          <p:nvPr/>
        </p:nvSpPr>
        <p:spPr bwMode="auto">
          <a:xfrm>
            <a:off x="1901825" y="35480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8" name="Freeform 158"/>
          <p:cNvSpPr>
            <a:spLocks/>
          </p:cNvSpPr>
          <p:nvPr/>
        </p:nvSpPr>
        <p:spPr bwMode="auto">
          <a:xfrm>
            <a:off x="2016125" y="35575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49" name="Freeform 159"/>
          <p:cNvSpPr>
            <a:spLocks/>
          </p:cNvSpPr>
          <p:nvPr/>
        </p:nvSpPr>
        <p:spPr bwMode="auto">
          <a:xfrm>
            <a:off x="2130425" y="35671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0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30" y="0"/>
                </a:lnTo>
                <a:lnTo>
                  <a:pt x="30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0" name="Freeform 160"/>
          <p:cNvSpPr>
            <a:spLocks/>
          </p:cNvSpPr>
          <p:nvPr/>
        </p:nvSpPr>
        <p:spPr bwMode="auto">
          <a:xfrm>
            <a:off x="2159000" y="35004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1" name="Freeform 161"/>
          <p:cNvSpPr>
            <a:spLocks/>
          </p:cNvSpPr>
          <p:nvPr/>
        </p:nvSpPr>
        <p:spPr bwMode="auto">
          <a:xfrm>
            <a:off x="2292350" y="3405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2" name="Freeform 162"/>
          <p:cNvSpPr>
            <a:spLocks/>
          </p:cNvSpPr>
          <p:nvPr/>
        </p:nvSpPr>
        <p:spPr bwMode="auto">
          <a:xfrm>
            <a:off x="2359025" y="33194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3" name="Freeform 163"/>
          <p:cNvSpPr>
            <a:spLocks/>
          </p:cNvSpPr>
          <p:nvPr/>
        </p:nvSpPr>
        <p:spPr bwMode="auto">
          <a:xfrm>
            <a:off x="2435225" y="3148013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4" name="Freeform 164"/>
          <p:cNvSpPr>
            <a:spLocks/>
          </p:cNvSpPr>
          <p:nvPr/>
        </p:nvSpPr>
        <p:spPr bwMode="auto">
          <a:xfrm>
            <a:off x="2559050" y="30622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5" name="Freeform 165"/>
          <p:cNvSpPr>
            <a:spLocks/>
          </p:cNvSpPr>
          <p:nvPr/>
        </p:nvSpPr>
        <p:spPr bwMode="auto">
          <a:xfrm>
            <a:off x="3549650" y="3376613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0 h 18"/>
              <a:gd name="T4" fmla="*/ 2147483647 w 90"/>
              <a:gd name="T5" fmla="*/ 2147483647 h 18"/>
              <a:gd name="T6" fmla="*/ 2147483647 w 90"/>
              <a:gd name="T7" fmla="*/ 2147483647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6"/>
                </a:moveTo>
                <a:lnTo>
                  <a:pt x="84" y="0"/>
                </a:lnTo>
                <a:lnTo>
                  <a:pt x="9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6" name="Freeform 166"/>
          <p:cNvSpPr>
            <a:spLocks/>
          </p:cNvSpPr>
          <p:nvPr/>
        </p:nvSpPr>
        <p:spPr bwMode="auto">
          <a:xfrm>
            <a:off x="3759200" y="33575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7" name="Freeform 167"/>
          <p:cNvSpPr>
            <a:spLocks/>
          </p:cNvSpPr>
          <p:nvPr/>
        </p:nvSpPr>
        <p:spPr bwMode="auto">
          <a:xfrm>
            <a:off x="3873500" y="33480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8" name="Freeform 168"/>
          <p:cNvSpPr>
            <a:spLocks/>
          </p:cNvSpPr>
          <p:nvPr/>
        </p:nvSpPr>
        <p:spPr bwMode="auto">
          <a:xfrm>
            <a:off x="3997325" y="33289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59" name="Freeform 169"/>
          <p:cNvSpPr>
            <a:spLocks/>
          </p:cNvSpPr>
          <p:nvPr/>
        </p:nvSpPr>
        <p:spPr bwMode="auto">
          <a:xfrm>
            <a:off x="4006850" y="3309938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0" name="Freeform 170"/>
          <p:cNvSpPr>
            <a:spLocks/>
          </p:cNvSpPr>
          <p:nvPr/>
        </p:nvSpPr>
        <p:spPr bwMode="auto">
          <a:xfrm>
            <a:off x="4216400" y="32813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1" name="Freeform 171"/>
          <p:cNvSpPr>
            <a:spLocks/>
          </p:cNvSpPr>
          <p:nvPr/>
        </p:nvSpPr>
        <p:spPr bwMode="auto">
          <a:xfrm>
            <a:off x="4321175" y="32623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2" name="Freeform 172"/>
          <p:cNvSpPr>
            <a:spLocks/>
          </p:cNvSpPr>
          <p:nvPr/>
        </p:nvSpPr>
        <p:spPr bwMode="auto">
          <a:xfrm>
            <a:off x="4435475" y="32337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3" name="Freeform 173"/>
          <p:cNvSpPr>
            <a:spLocks/>
          </p:cNvSpPr>
          <p:nvPr/>
        </p:nvSpPr>
        <p:spPr bwMode="auto">
          <a:xfrm>
            <a:off x="4473575" y="3214688"/>
            <a:ext cx="142875" cy="38100"/>
          </a:xfrm>
          <a:custGeom>
            <a:avLst/>
            <a:gdLst>
              <a:gd name="T0" fmla="*/ 0 w 90"/>
              <a:gd name="T1" fmla="*/ 2147483647 h 24"/>
              <a:gd name="T2" fmla="*/ 2147483647 w 90"/>
              <a:gd name="T3" fmla="*/ 0 h 24"/>
              <a:gd name="T4" fmla="*/ 2147483647 w 90"/>
              <a:gd name="T5" fmla="*/ 2147483647 h 24"/>
              <a:gd name="T6" fmla="*/ 2147483647 w 90"/>
              <a:gd name="T7" fmla="*/ 2147483647 h 24"/>
              <a:gd name="T8" fmla="*/ 0 w 9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"/>
              <a:gd name="T17" fmla="*/ 90 w 9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">
                <a:moveTo>
                  <a:pt x="0" y="12"/>
                </a:moveTo>
                <a:lnTo>
                  <a:pt x="84" y="0"/>
                </a:lnTo>
                <a:lnTo>
                  <a:pt x="9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4" name="Freeform 174"/>
          <p:cNvSpPr>
            <a:spLocks/>
          </p:cNvSpPr>
          <p:nvPr/>
        </p:nvSpPr>
        <p:spPr bwMode="auto">
          <a:xfrm>
            <a:off x="4683125" y="31956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5" name="Freeform 175"/>
          <p:cNvSpPr>
            <a:spLocks/>
          </p:cNvSpPr>
          <p:nvPr/>
        </p:nvSpPr>
        <p:spPr bwMode="auto">
          <a:xfrm>
            <a:off x="4797425" y="31765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6" name="Freeform 176"/>
          <p:cNvSpPr>
            <a:spLocks/>
          </p:cNvSpPr>
          <p:nvPr/>
        </p:nvSpPr>
        <p:spPr bwMode="auto">
          <a:xfrm>
            <a:off x="4911725" y="31575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6"/>
                </a:moveTo>
                <a:lnTo>
                  <a:pt x="30" y="0"/>
                </a:lnTo>
                <a:lnTo>
                  <a:pt x="36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7" name="Freeform 177"/>
          <p:cNvSpPr>
            <a:spLocks/>
          </p:cNvSpPr>
          <p:nvPr/>
        </p:nvSpPr>
        <p:spPr bwMode="auto">
          <a:xfrm>
            <a:off x="4940300" y="3128963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8" name="Freeform 178"/>
          <p:cNvSpPr>
            <a:spLocks/>
          </p:cNvSpPr>
          <p:nvPr/>
        </p:nvSpPr>
        <p:spPr bwMode="auto">
          <a:xfrm>
            <a:off x="5149850" y="31003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69" name="Freeform 179"/>
          <p:cNvSpPr>
            <a:spLocks/>
          </p:cNvSpPr>
          <p:nvPr/>
        </p:nvSpPr>
        <p:spPr bwMode="auto">
          <a:xfrm>
            <a:off x="5254625" y="30718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0" name="Freeform 180"/>
          <p:cNvSpPr>
            <a:spLocks/>
          </p:cNvSpPr>
          <p:nvPr/>
        </p:nvSpPr>
        <p:spPr bwMode="auto">
          <a:xfrm>
            <a:off x="5368925" y="30432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1" name="Freeform 181"/>
          <p:cNvSpPr>
            <a:spLocks/>
          </p:cNvSpPr>
          <p:nvPr/>
        </p:nvSpPr>
        <p:spPr bwMode="auto">
          <a:xfrm>
            <a:off x="5407025" y="2976563"/>
            <a:ext cx="123825" cy="95250"/>
          </a:xfrm>
          <a:custGeom>
            <a:avLst/>
            <a:gdLst>
              <a:gd name="T0" fmla="*/ 0 w 78"/>
              <a:gd name="T1" fmla="*/ 2147483647 h 60"/>
              <a:gd name="T2" fmla="*/ 2147483647 w 78"/>
              <a:gd name="T3" fmla="*/ 0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0 w 78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60"/>
              <a:gd name="T17" fmla="*/ 78 w 78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60">
                <a:moveTo>
                  <a:pt x="0" y="42"/>
                </a:moveTo>
                <a:lnTo>
                  <a:pt x="72" y="0"/>
                </a:lnTo>
                <a:lnTo>
                  <a:pt x="78" y="18"/>
                </a:lnTo>
                <a:lnTo>
                  <a:pt x="6" y="60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2" name="Freeform 182"/>
          <p:cNvSpPr>
            <a:spLocks/>
          </p:cNvSpPr>
          <p:nvPr/>
        </p:nvSpPr>
        <p:spPr bwMode="auto">
          <a:xfrm>
            <a:off x="5588000" y="291941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3" name="Freeform 183"/>
          <p:cNvSpPr>
            <a:spLocks/>
          </p:cNvSpPr>
          <p:nvPr/>
        </p:nvSpPr>
        <p:spPr bwMode="auto">
          <a:xfrm>
            <a:off x="5683250" y="28527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4" name="Freeform 184"/>
          <p:cNvSpPr>
            <a:spLocks/>
          </p:cNvSpPr>
          <p:nvPr/>
        </p:nvSpPr>
        <p:spPr bwMode="auto">
          <a:xfrm>
            <a:off x="5788025" y="2757488"/>
            <a:ext cx="104775" cy="85725"/>
          </a:xfrm>
          <a:custGeom>
            <a:avLst/>
            <a:gdLst>
              <a:gd name="T0" fmla="*/ 0 w 66"/>
              <a:gd name="T1" fmla="*/ 2147483647 h 54"/>
              <a:gd name="T2" fmla="*/ 2147483647 w 66"/>
              <a:gd name="T3" fmla="*/ 0 h 54"/>
              <a:gd name="T4" fmla="*/ 2147483647 w 66"/>
              <a:gd name="T5" fmla="*/ 2147483647 h 54"/>
              <a:gd name="T6" fmla="*/ 2147483647 w 66"/>
              <a:gd name="T7" fmla="*/ 2147483647 h 54"/>
              <a:gd name="T8" fmla="*/ 0 w 66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4"/>
              <a:gd name="T17" fmla="*/ 66 w 6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4">
                <a:moveTo>
                  <a:pt x="0" y="36"/>
                </a:moveTo>
                <a:lnTo>
                  <a:pt x="60" y="0"/>
                </a:lnTo>
                <a:lnTo>
                  <a:pt x="66" y="18"/>
                </a:lnTo>
                <a:lnTo>
                  <a:pt x="6" y="5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5" name="Line 185"/>
          <p:cNvSpPr>
            <a:spLocks noChangeShapeType="1"/>
          </p:cNvSpPr>
          <p:nvPr/>
        </p:nvSpPr>
        <p:spPr bwMode="auto">
          <a:xfrm flipV="1">
            <a:off x="1701800" y="3309938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6" name="Line 186"/>
          <p:cNvSpPr>
            <a:spLocks noChangeShapeType="1"/>
          </p:cNvSpPr>
          <p:nvPr/>
        </p:nvSpPr>
        <p:spPr bwMode="auto">
          <a:xfrm>
            <a:off x="1673225" y="33099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7" name="Line 187"/>
          <p:cNvSpPr>
            <a:spLocks noChangeShapeType="1"/>
          </p:cNvSpPr>
          <p:nvPr/>
        </p:nvSpPr>
        <p:spPr bwMode="auto">
          <a:xfrm flipV="1">
            <a:off x="2168525" y="33670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8" name="Line 188"/>
          <p:cNvSpPr>
            <a:spLocks noChangeShapeType="1"/>
          </p:cNvSpPr>
          <p:nvPr/>
        </p:nvSpPr>
        <p:spPr bwMode="auto">
          <a:xfrm>
            <a:off x="2139950" y="33670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79" name="Line 189"/>
          <p:cNvSpPr>
            <a:spLocks noChangeShapeType="1"/>
          </p:cNvSpPr>
          <p:nvPr/>
        </p:nvSpPr>
        <p:spPr bwMode="auto">
          <a:xfrm flipV="1">
            <a:off x="2635250" y="2805113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0" name="Line 190"/>
          <p:cNvSpPr>
            <a:spLocks noChangeShapeType="1"/>
          </p:cNvSpPr>
          <p:nvPr/>
        </p:nvSpPr>
        <p:spPr bwMode="auto">
          <a:xfrm>
            <a:off x="2606675" y="2805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1" name="Line 191"/>
          <p:cNvSpPr>
            <a:spLocks noChangeShapeType="1"/>
          </p:cNvSpPr>
          <p:nvPr/>
        </p:nvSpPr>
        <p:spPr bwMode="auto">
          <a:xfrm flipV="1">
            <a:off x="3568700" y="318611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2" name="Line 192"/>
          <p:cNvSpPr>
            <a:spLocks noChangeShapeType="1"/>
          </p:cNvSpPr>
          <p:nvPr/>
        </p:nvSpPr>
        <p:spPr bwMode="auto">
          <a:xfrm>
            <a:off x="3540125" y="3186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3" name="Line 193"/>
          <p:cNvSpPr>
            <a:spLocks noChangeShapeType="1"/>
          </p:cNvSpPr>
          <p:nvPr/>
        </p:nvSpPr>
        <p:spPr bwMode="auto">
          <a:xfrm flipV="1">
            <a:off x="4025900" y="32051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4" name="Line 194"/>
          <p:cNvSpPr>
            <a:spLocks noChangeShapeType="1"/>
          </p:cNvSpPr>
          <p:nvPr/>
        </p:nvSpPr>
        <p:spPr bwMode="auto">
          <a:xfrm>
            <a:off x="3997325" y="3205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5" name="Line 195"/>
          <p:cNvSpPr>
            <a:spLocks noChangeShapeType="1"/>
          </p:cNvSpPr>
          <p:nvPr/>
        </p:nvSpPr>
        <p:spPr bwMode="auto">
          <a:xfrm flipV="1">
            <a:off x="4492625" y="31003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6" name="Line 196"/>
          <p:cNvSpPr>
            <a:spLocks noChangeShapeType="1"/>
          </p:cNvSpPr>
          <p:nvPr/>
        </p:nvSpPr>
        <p:spPr bwMode="auto">
          <a:xfrm>
            <a:off x="4464050" y="31003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7" name="Line 197"/>
          <p:cNvSpPr>
            <a:spLocks noChangeShapeType="1"/>
          </p:cNvSpPr>
          <p:nvPr/>
        </p:nvSpPr>
        <p:spPr bwMode="auto">
          <a:xfrm flipV="1">
            <a:off x="4959350" y="29956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8" name="Line 198"/>
          <p:cNvSpPr>
            <a:spLocks noChangeShapeType="1"/>
          </p:cNvSpPr>
          <p:nvPr/>
        </p:nvSpPr>
        <p:spPr bwMode="auto">
          <a:xfrm>
            <a:off x="4930775" y="29956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89" name="Line 199"/>
          <p:cNvSpPr>
            <a:spLocks noChangeShapeType="1"/>
          </p:cNvSpPr>
          <p:nvPr/>
        </p:nvSpPr>
        <p:spPr bwMode="auto">
          <a:xfrm flipV="1">
            <a:off x="5426075" y="29098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0" name="Line 200"/>
          <p:cNvSpPr>
            <a:spLocks noChangeShapeType="1"/>
          </p:cNvSpPr>
          <p:nvPr/>
        </p:nvSpPr>
        <p:spPr bwMode="auto">
          <a:xfrm>
            <a:off x="5397500" y="29098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1" name="Line 201"/>
          <p:cNvSpPr>
            <a:spLocks noChangeShapeType="1"/>
          </p:cNvSpPr>
          <p:nvPr/>
        </p:nvSpPr>
        <p:spPr bwMode="auto">
          <a:xfrm flipV="1">
            <a:off x="5883275" y="26336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2" name="Line 202"/>
          <p:cNvSpPr>
            <a:spLocks noChangeShapeType="1"/>
          </p:cNvSpPr>
          <p:nvPr/>
        </p:nvSpPr>
        <p:spPr bwMode="auto">
          <a:xfrm>
            <a:off x="5854700" y="26336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3" name="Line 203"/>
          <p:cNvSpPr>
            <a:spLocks noChangeShapeType="1"/>
          </p:cNvSpPr>
          <p:nvPr/>
        </p:nvSpPr>
        <p:spPr bwMode="auto">
          <a:xfrm flipV="1">
            <a:off x="6816725" y="2395538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4" name="Line 204"/>
          <p:cNvSpPr>
            <a:spLocks noChangeShapeType="1"/>
          </p:cNvSpPr>
          <p:nvPr/>
        </p:nvSpPr>
        <p:spPr bwMode="auto">
          <a:xfrm>
            <a:off x="6788150" y="2395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5" name="Line 205"/>
          <p:cNvSpPr>
            <a:spLocks noChangeShapeType="1"/>
          </p:cNvSpPr>
          <p:nvPr/>
        </p:nvSpPr>
        <p:spPr bwMode="auto">
          <a:xfrm flipV="1">
            <a:off x="7750175" y="21193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6" name="Line 206"/>
          <p:cNvSpPr>
            <a:spLocks noChangeShapeType="1"/>
          </p:cNvSpPr>
          <p:nvPr/>
        </p:nvSpPr>
        <p:spPr bwMode="auto">
          <a:xfrm>
            <a:off x="7721600" y="2119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7" name="Line 207"/>
          <p:cNvSpPr>
            <a:spLocks noChangeShapeType="1"/>
          </p:cNvSpPr>
          <p:nvPr/>
        </p:nvSpPr>
        <p:spPr bwMode="auto">
          <a:xfrm>
            <a:off x="1701800" y="3548063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8" name="Line 208"/>
          <p:cNvSpPr>
            <a:spLocks noChangeShapeType="1"/>
          </p:cNvSpPr>
          <p:nvPr/>
        </p:nvSpPr>
        <p:spPr bwMode="auto">
          <a:xfrm>
            <a:off x="1673225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199" name="Line 209"/>
          <p:cNvSpPr>
            <a:spLocks noChangeShapeType="1"/>
          </p:cNvSpPr>
          <p:nvPr/>
        </p:nvSpPr>
        <p:spPr bwMode="auto">
          <a:xfrm>
            <a:off x="2168525" y="358616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0" name="Line 210"/>
          <p:cNvSpPr>
            <a:spLocks noChangeShapeType="1"/>
          </p:cNvSpPr>
          <p:nvPr/>
        </p:nvSpPr>
        <p:spPr bwMode="auto">
          <a:xfrm>
            <a:off x="2139950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1" name="Line 211"/>
          <p:cNvSpPr>
            <a:spLocks noChangeShapeType="1"/>
          </p:cNvSpPr>
          <p:nvPr/>
        </p:nvSpPr>
        <p:spPr bwMode="auto">
          <a:xfrm>
            <a:off x="2635250" y="30241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2" name="Line 212"/>
          <p:cNvSpPr>
            <a:spLocks noChangeShapeType="1"/>
          </p:cNvSpPr>
          <p:nvPr/>
        </p:nvSpPr>
        <p:spPr bwMode="auto">
          <a:xfrm>
            <a:off x="2606675" y="3243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3" name="Line 213"/>
          <p:cNvSpPr>
            <a:spLocks noChangeShapeType="1"/>
          </p:cNvSpPr>
          <p:nvPr/>
        </p:nvSpPr>
        <p:spPr bwMode="auto">
          <a:xfrm>
            <a:off x="3568700" y="3395663"/>
            <a:ext cx="1588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4" name="Line 214"/>
          <p:cNvSpPr>
            <a:spLocks noChangeShapeType="1"/>
          </p:cNvSpPr>
          <p:nvPr/>
        </p:nvSpPr>
        <p:spPr bwMode="auto">
          <a:xfrm>
            <a:off x="3540125" y="3595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5" name="Line 215"/>
          <p:cNvSpPr>
            <a:spLocks noChangeShapeType="1"/>
          </p:cNvSpPr>
          <p:nvPr/>
        </p:nvSpPr>
        <p:spPr bwMode="auto">
          <a:xfrm>
            <a:off x="4025900" y="3348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6" name="Line 216"/>
          <p:cNvSpPr>
            <a:spLocks noChangeShapeType="1"/>
          </p:cNvSpPr>
          <p:nvPr/>
        </p:nvSpPr>
        <p:spPr bwMode="auto">
          <a:xfrm>
            <a:off x="3997325" y="3490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7" name="Line 217"/>
          <p:cNvSpPr>
            <a:spLocks noChangeShapeType="1"/>
          </p:cNvSpPr>
          <p:nvPr/>
        </p:nvSpPr>
        <p:spPr bwMode="auto">
          <a:xfrm>
            <a:off x="4492625" y="32432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8" name="Line 218"/>
          <p:cNvSpPr>
            <a:spLocks noChangeShapeType="1"/>
          </p:cNvSpPr>
          <p:nvPr/>
        </p:nvSpPr>
        <p:spPr bwMode="auto">
          <a:xfrm>
            <a:off x="4464050" y="33861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09" name="Line 219"/>
          <p:cNvSpPr>
            <a:spLocks noChangeShapeType="1"/>
          </p:cNvSpPr>
          <p:nvPr/>
        </p:nvSpPr>
        <p:spPr bwMode="auto">
          <a:xfrm>
            <a:off x="4959350" y="316706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0" name="Line 220"/>
          <p:cNvSpPr>
            <a:spLocks noChangeShapeType="1"/>
          </p:cNvSpPr>
          <p:nvPr/>
        </p:nvSpPr>
        <p:spPr bwMode="auto">
          <a:xfrm>
            <a:off x="4930775" y="33385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1" name="Line 221"/>
          <p:cNvSpPr>
            <a:spLocks noChangeShapeType="1"/>
          </p:cNvSpPr>
          <p:nvPr/>
        </p:nvSpPr>
        <p:spPr bwMode="auto">
          <a:xfrm>
            <a:off x="5426075" y="30527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2" name="Line 222"/>
          <p:cNvSpPr>
            <a:spLocks noChangeShapeType="1"/>
          </p:cNvSpPr>
          <p:nvPr/>
        </p:nvSpPr>
        <p:spPr bwMode="auto">
          <a:xfrm>
            <a:off x="5397500" y="3195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3" name="Line 223"/>
          <p:cNvSpPr>
            <a:spLocks noChangeShapeType="1"/>
          </p:cNvSpPr>
          <p:nvPr/>
        </p:nvSpPr>
        <p:spPr bwMode="auto">
          <a:xfrm>
            <a:off x="5883275" y="27670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4" name="Line 224"/>
          <p:cNvSpPr>
            <a:spLocks noChangeShapeType="1"/>
          </p:cNvSpPr>
          <p:nvPr/>
        </p:nvSpPr>
        <p:spPr bwMode="auto">
          <a:xfrm>
            <a:off x="5854700" y="29003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5" name="Line 225"/>
          <p:cNvSpPr>
            <a:spLocks noChangeShapeType="1"/>
          </p:cNvSpPr>
          <p:nvPr/>
        </p:nvSpPr>
        <p:spPr bwMode="auto">
          <a:xfrm>
            <a:off x="6816725" y="25193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6" name="Line 226"/>
          <p:cNvSpPr>
            <a:spLocks noChangeShapeType="1"/>
          </p:cNvSpPr>
          <p:nvPr/>
        </p:nvSpPr>
        <p:spPr bwMode="auto">
          <a:xfrm>
            <a:off x="6788150" y="2652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7" name="Line 227"/>
          <p:cNvSpPr>
            <a:spLocks noChangeShapeType="1"/>
          </p:cNvSpPr>
          <p:nvPr/>
        </p:nvSpPr>
        <p:spPr bwMode="auto">
          <a:xfrm>
            <a:off x="7750175" y="2290763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8" name="Line 228"/>
          <p:cNvSpPr>
            <a:spLocks noChangeShapeType="1"/>
          </p:cNvSpPr>
          <p:nvPr/>
        </p:nvSpPr>
        <p:spPr bwMode="auto">
          <a:xfrm>
            <a:off x="7721600" y="2452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19" name="Freeform 229"/>
          <p:cNvSpPr>
            <a:spLocks/>
          </p:cNvSpPr>
          <p:nvPr/>
        </p:nvSpPr>
        <p:spPr bwMode="auto">
          <a:xfrm>
            <a:off x="1654175" y="18430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0" name="Freeform 230"/>
          <p:cNvSpPr>
            <a:spLocks/>
          </p:cNvSpPr>
          <p:nvPr/>
        </p:nvSpPr>
        <p:spPr bwMode="auto">
          <a:xfrm>
            <a:off x="2120900" y="19288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1" name="Freeform 231"/>
          <p:cNvSpPr>
            <a:spLocks/>
          </p:cNvSpPr>
          <p:nvPr/>
        </p:nvSpPr>
        <p:spPr bwMode="auto">
          <a:xfrm>
            <a:off x="2587625" y="17097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2" name="Freeform 232"/>
          <p:cNvSpPr>
            <a:spLocks/>
          </p:cNvSpPr>
          <p:nvPr/>
        </p:nvSpPr>
        <p:spPr bwMode="auto">
          <a:xfrm>
            <a:off x="3521075" y="18621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3" name="Freeform 233"/>
          <p:cNvSpPr>
            <a:spLocks/>
          </p:cNvSpPr>
          <p:nvPr/>
        </p:nvSpPr>
        <p:spPr bwMode="auto">
          <a:xfrm>
            <a:off x="3978275" y="18145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4" name="Freeform 234"/>
          <p:cNvSpPr>
            <a:spLocks/>
          </p:cNvSpPr>
          <p:nvPr/>
        </p:nvSpPr>
        <p:spPr bwMode="auto">
          <a:xfrm>
            <a:off x="444500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5" name="Freeform 235"/>
          <p:cNvSpPr>
            <a:spLocks/>
          </p:cNvSpPr>
          <p:nvPr/>
        </p:nvSpPr>
        <p:spPr bwMode="auto">
          <a:xfrm>
            <a:off x="4911725" y="16621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6" name="Freeform 236"/>
          <p:cNvSpPr>
            <a:spLocks/>
          </p:cNvSpPr>
          <p:nvPr/>
        </p:nvSpPr>
        <p:spPr bwMode="auto">
          <a:xfrm>
            <a:off x="53784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7" name="Freeform 237"/>
          <p:cNvSpPr>
            <a:spLocks/>
          </p:cNvSpPr>
          <p:nvPr/>
        </p:nvSpPr>
        <p:spPr bwMode="auto">
          <a:xfrm>
            <a:off x="58356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8" name="Freeform 238"/>
          <p:cNvSpPr>
            <a:spLocks/>
          </p:cNvSpPr>
          <p:nvPr/>
        </p:nvSpPr>
        <p:spPr bwMode="auto">
          <a:xfrm>
            <a:off x="6769100" y="16525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29" name="Freeform 239"/>
          <p:cNvSpPr>
            <a:spLocks/>
          </p:cNvSpPr>
          <p:nvPr/>
        </p:nvSpPr>
        <p:spPr bwMode="auto">
          <a:xfrm>
            <a:off x="7702550" y="16240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30" name="Rectangle 240"/>
          <p:cNvSpPr>
            <a:spLocks noChangeArrowheads="1"/>
          </p:cNvSpPr>
          <p:nvPr/>
        </p:nvSpPr>
        <p:spPr bwMode="auto">
          <a:xfrm>
            <a:off x="1654175" y="24050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1" name="Rectangle 241"/>
          <p:cNvSpPr>
            <a:spLocks noChangeArrowheads="1"/>
          </p:cNvSpPr>
          <p:nvPr/>
        </p:nvSpPr>
        <p:spPr bwMode="auto">
          <a:xfrm>
            <a:off x="2120900" y="24526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2" name="Rectangle 242"/>
          <p:cNvSpPr>
            <a:spLocks noChangeArrowheads="1"/>
          </p:cNvSpPr>
          <p:nvPr/>
        </p:nvSpPr>
        <p:spPr bwMode="auto">
          <a:xfrm>
            <a:off x="2587625" y="20621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3" name="Rectangle 243"/>
          <p:cNvSpPr>
            <a:spLocks noChangeArrowheads="1"/>
          </p:cNvSpPr>
          <p:nvPr/>
        </p:nvSpPr>
        <p:spPr bwMode="auto">
          <a:xfrm>
            <a:off x="3521075" y="23383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4" name="Rectangle 244"/>
          <p:cNvSpPr>
            <a:spLocks noChangeArrowheads="1"/>
          </p:cNvSpPr>
          <p:nvPr/>
        </p:nvSpPr>
        <p:spPr bwMode="auto">
          <a:xfrm>
            <a:off x="3978275" y="2300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5" name="Rectangle 245"/>
          <p:cNvSpPr>
            <a:spLocks noChangeArrowheads="1"/>
          </p:cNvSpPr>
          <p:nvPr/>
        </p:nvSpPr>
        <p:spPr bwMode="auto">
          <a:xfrm>
            <a:off x="4445000" y="219551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6" name="Rectangle 246"/>
          <p:cNvSpPr>
            <a:spLocks noChangeArrowheads="1"/>
          </p:cNvSpPr>
          <p:nvPr/>
        </p:nvSpPr>
        <p:spPr bwMode="auto">
          <a:xfrm>
            <a:off x="4911725" y="22526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7" name="Rectangle 247"/>
          <p:cNvSpPr>
            <a:spLocks noChangeArrowheads="1"/>
          </p:cNvSpPr>
          <p:nvPr/>
        </p:nvSpPr>
        <p:spPr bwMode="auto">
          <a:xfrm>
            <a:off x="5378450" y="19954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8" name="Rectangle 248"/>
          <p:cNvSpPr>
            <a:spLocks noChangeArrowheads="1"/>
          </p:cNvSpPr>
          <p:nvPr/>
        </p:nvSpPr>
        <p:spPr bwMode="auto">
          <a:xfrm>
            <a:off x="5835650" y="18430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39" name="Rectangle 249"/>
          <p:cNvSpPr>
            <a:spLocks noChangeArrowheads="1"/>
          </p:cNvSpPr>
          <p:nvPr/>
        </p:nvSpPr>
        <p:spPr bwMode="auto">
          <a:xfrm>
            <a:off x="6769100" y="1919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0" name="Rectangle 250"/>
          <p:cNvSpPr>
            <a:spLocks noChangeArrowheads="1"/>
          </p:cNvSpPr>
          <p:nvPr/>
        </p:nvSpPr>
        <p:spPr bwMode="auto">
          <a:xfrm>
            <a:off x="7702550" y="170973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1" name="Oval 251"/>
          <p:cNvSpPr>
            <a:spLocks noChangeArrowheads="1"/>
          </p:cNvSpPr>
          <p:nvPr/>
        </p:nvSpPr>
        <p:spPr bwMode="auto">
          <a:xfrm>
            <a:off x="1654175" y="3500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2" name="Oval 252"/>
          <p:cNvSpPr>
            <a:spLocks noChangeArrowheads="1"/>
          </p:cNvSpPr>
          <p:nvPr/>
        </p:nvSpPr>
        <p:spPr bwMode="auto">
          <a:xfrm>
            <a:off x="2120900" y="35385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3" name="Oval 253"/>
          <p:cNvSpPr>
            <a:spLocks noChangeArrowheads="1"/>
          </p:cNvSpPr>
          <p:nvPr/>
        </p:nvSpPr>
        <p:spPr bwMode="auto">
          <a:xfrm>
            <a:off x="2587625" y="297656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4" name="Oval 254"/>
          <p:cNvSpPr>
            <a:spLocks noChangeArrowheads="1"/>
          </p:cNvSpPr>
          <p:nvPr/>
        </p:nvSpPr>
        <p:spPr bwMode="auto">
          <a:xfrm>
            <a:off x="3521075" y="33480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5" name="Oval 255"/>
          <p:cNvSpPr>
            <a:spLocks noChangeArrowheads="1"/>
          </p:cNvSpPr>
          <p:nvPr/>
        </p:nvSpPr>
        <p:spPr bwMode="auto">
          <a:xfrm>
            <a:off x="3978275" y="330041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6" name="Oval 256"/>
          <p:cNvSpPr>
            <a:spLocks noChangeArrowheads="1"/>
          </p:cNvSpPr>
          <p:nvPr/>
        </p:nvSpPr>
        <p:spPr bwMode="auto">
          <a:xfrm>
            <a:off x="4445000" y="31956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7" name="Oval 257"/>
          <p:cNvSpPr>
            <a:spLocks noChangeArrowheads="1"/>
          </p:cNvSpPr>
          <p:nvPr/>
        </p:nvSpPr>
        <p:spPr bwMode="auto">
          <a:xfrm>
            <a:off x="4911725" y="3119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8" name="Oval 258"/>
          <p:cNvSpPr>
            <a:spLocks noChangeArrowheads="1"/>
          </p:cNvSpPr>
          <p:nvPr/>
        </p:nvSpPr>
        <p:spPr bwMode="auto">
          <a:xfrm>
            <a:off x="5378450" y="3005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49" name="Oval 259"/>
          <p:cNvSpPr>
            <a:spLocks noChangeArrowheads="1"/>
          </p:cNvSpPr>
          <p:nvPr/>
        </p:nvSpPr>
        <p:spPr bwMode="auto">
          <a:xfrm>
            <a:off x="5835650" y="271938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50" name="Oval 260"/>
          <p:cNvSpPr>
            <a:spLocks noChangeArrowheads="1"/>
          </p:cNvSpPr>
          <p:nvPr/>
        </p:nvSpPr>
        <p:spPr bwMode="auto">
          <a:xfrm>
            <a:off x="6769100" y="24717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51" name="Oval 261"/>
          <p:cNvSpPr>
            <a:spLocks noChangeArrowheads="1"/>
          </p:cNvSpPr>
          <p:nvPr/>
        </p:nvSpPr>
        <p:spPr bwMode="auto">
          <a:xfrm>
            <a:off x="7702550" y="2243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5252" name="Rectangle 263"/>
          <p:cNvSpPr>
            <a:spLocks noChangeArrowheads="1"/>
          </p:cNvSpPr>
          <p:nvPr/>
        </p:nvSpPr>
        <p:spPr bwMode="auto">
          <a:xfrm>
            <a:off x="900113" y="39671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85253" name="Rectangle 264"/>
          <p:cNvSpPr>
            <a:spLocks noChangeArrowheads="1"/>
          </p:cNvSpPr>
          <p:nvPr/>
        </p:nvSpPr>
        <p:spPr bwMode="auto">
          <a:xfrm>
            <a:off x="900113" y="3367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70</a:t>
            </a:r>
          </a:p>
        </p:txBody>
      </p:sp>
      <p:sp>
        <p:nvSpPr>
          <p:cNvPr id="85254" name="Rectangle 265"/>
          <p:cNvSpPr>
            <a:spLocks noChangeArrowheads="1"/>
          </p:cNvSpPr>
          <p:nvPr/>
        </p:nvSpPr>
        <p:spPr bwMode="auto">
          <a:xfrm>
            <a:off x="900113" y="2776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85255" name="Rectangle 266"/>
          <p:cNvSpPr>
            <a:spLocks noChangeArrowheads="1"/>
          </p:cNvSpPr>
          <p:nvPr/>
        </p:nvSpPr>
        <p:spPr bwMode="auto">
          <a:xfrm>
            <a:off x="900113" y="2176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90</a:t>
            </a:r>
          </a:p>
        </p:txBody>
      </p:sp>
      <p:sp>
        <p:nvSpPr>
          <p:cNvPr id="85256" name="Rectangle 267"/>
          <p:cNvSpPr>
            <a:spLocks noChangeArrowheads="1"/>
          </p:cNvSpPr>
          <p:nvPr/>
        </p:nvSpPr>
        <p:spPr bwMode="auto">
          <a:xfrm>
            <a:off x="814388" y="1576388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85257" name="Rectangle 268"/>
          <p:cNvSpPr>
            <a:spLocks noChangeArrowheads="1"/>
          </p:cNvSpPr>
          <p:nvPr/>
        </p:nvSpPr>
        <p:spPr bwMode="auto">
          <a:xfrm>
            <a:off x="16637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85258" name="Rectangle 269"/>
          <p:cNvSpPr>
            <a:spLocks noChangeArrowheads="1"/>
          </p:cNvSpPr>
          <p:nvPr/>
        </p:nvSpPr>
        <p:spPr bwMode="auto">
          <a:xfrm>
            <a:off x="21304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85259" name="Rectangle 270"/>
          <p:cNvSpPr>
            <a:spLocks noChangeArrowheads="1"/>
          </p:cNvSpPr>
          <p:nvPr/>
        </p:nvSpPr>
        <p:spPr bwMode="auto">
          <a:xfrm>
            <a:off x="25971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5260" name="Rectangle 271"/>
          <p:cNvSpPr>
            <a:spLocks noChangeArrowheads="1"/>
          </p:cNvSpPr>
          <p:nvPr/>
        </p:nvSpPr>
        <p:spPr bwMode="auto">
          <a:xfrm>
            <a:off x="35306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5261" name="Rectangle 272"/>
          <p:cNvSpPr>
            <a:spLocks noChangeArrowheads="1"/>
          </p:cNvSpPr>
          <p:nvPr/>
        </p:nvSpPr>
        <p:spPr bwMode="auto">
          <a:xfrm>
            <a:off x="39878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85262" name="Rectangle 273"/>
          <p:cNvSpPr>
            <a:spLocks noChangeArrowheads="1"/>
          </p:cNvSpPr>
          <p:nvPr/>
        </p:nvSpPr>
        <p:spPr bwMode="auto">
          <a:xfrm>
            <a:off x="44545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85263" name="Rectangle 274"/>
          <p:cNvSpPr>
            <a:spLocks noChangeArrowheads="1"/>
          </p:cNvSpPr>
          <p:nvPr/>
        </p:nvSpPr>
        <p:spPr bwMode="auto">
          <a:xfrm>
            <a:off x="49212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85264" name="Rectangle 275"/>
          <p:cNvSpPr>
            <a:spLocks noChangeArrowheads="1"/>
          </p:cNvSpPr>
          <p:nvPr/>
        </p:nvSpPr>
        <p:spPr bwMode="auto">
          <a:xfrm>
            <a:off x="53403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85265" name="Rectangle 276"/>
          <p:cNvSpPr>
            <a:spLocks noChangeArrowheads="1"/>
          </p:cNvSpPr>
          <p:nvPr/>
        </p:nvSpPr>
        <p:spPr bwMode="auto">
          <a:xfrm>
            <a:off x="57975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85266" name="Rectangle 277"/>
          <p:cNvSpPr>
            <a:spLocks noChangeArrowheads="1"/>
          </p:cNvSpPr>
          <p:nvPr/>
        </p:nvSpPr>
        <p:spPr bwMode="auto">
          <a:xfrm>
            <a:off x="673100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85267" name="Rectangle 278"/>
          <p:cNvSpPr>
            <a:spLocks noChangeArrowheads="1"/>
          </p:cNvSpPr>
          <p:nvPr/>
        </p:nvSpPr>
        <p:spPr bwMode="auto">
          <a:xfrm>
            <a:off x="7664450" y="4876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cs typeface="Arial" pitchFamily="34" charset="0"/>
              </a:rPr>
              <a:t>26</a:t>
            </a:r>
          </a:p>
        </p:txBody>
      </p:sp>
      <p:sp>
        <p:nvSpPr>
          <p:cNvPr id="85268" name="Rectangle 279"/>
          <p:cNvSpPr>
            <a:spLocks noChangeAspect="1" noChangeArrowheads="1"/>
          </p:cNvSpPr>
          <p:nvPr/>
        </p:nvSpPr>
        <p:spPr bwMode="auto">
          <a:xfrm rot="-5400000">
            <a:off x="-536575" y="30083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Percent Correct</a:t>
            </a:r>
          </a:p>
        </p:txBody>
      </p:sp>
      <p:sp>
        <p:nvSpPr>
          <p:cNvPr id="85269" name="Rectangle 281"/>
          <p:cNvSpPr>
            <a:spLocks noChangeAspect="1" noChangeArrowheads="1"/>
          </p:cNvSpPr>
          <p:nvPr/>
        </p:nvSpPr>
        <p:spPr bwMode="auto">
          <a:xfrm>
            <a:off x="0" y="196333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(Dots Task is the earlier version of the Hearts </a:t>
            </a:r>
            <a:r>
              <a:rPr lang="en-US" sz="2200" b="1" dirty="0">
                <a:solidFill>
                  <a:srgbClr val="000000"/>
                </a:solidFill>
                <a:cs typeface="Arial" pitchFamily="34" charset="0"/>
              </a:rPr>
              <a:t>and Flowers </a:t>
            </a: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Task)</a:t>
            </a:r>
            <a:endParaRPr lang="en-US" sz="2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270" name="Text Box 282"/>
          <p:cNvSpPr txBox="1">
            <a:spLocks noChangeArrowheads="1"/>
          </p:cNvSpPr>
          <p:nvPr/>
        </p:nvSpPr>
        <p:spPr bwMode="auto">
          <a:xfrm>
            <a:off x="738188" y="5184648"/>
            <a:ext cx="7543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Stimuli presented for 2500 </a:t>
            </a:r>
            <a:r>
              <a:rPr lang="en-US" sz="1500" dirty="0" err="1">
                <a:solidFill>
                  <a:srgbClr val="000000"/>
                </a:solidFill>
                <a:cs typeface="Arial" pitchFamily="34" charset="0"/>
              </a:rPr>
              <a:t>ms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                 Stimuli presented for 750 </a:t>
            </a:r>
            <a:r>
              <a:rPr lang="en-US" sz="1500" dirty="0" err="1">
                <a:solidFill>
                  <a:srgbClr val="000000"/>
                </a:solidFill>
                <a:cs typeface="Arial" pitchFamily="34" charset="0"/>
              </a:rPr>
              <a:t>ms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5271" name="Line 283"/>
          <p:cNvSpPr>
            <a:spLocks noChangeShapeType="1"/>
          </p:cNvSpPr>
          <p:nvPr/>
        </p:nvSpPr>
        <p:spPr bwMode="auto">
          <a:xfrm>
            <a:off x="1644650" y="518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2" name="Line 284"/>
          <p:cNvSpPr>
            <a:spLocks noChangeShapeType="1"/>
          </p:cNvSpPr>
          <p:nvPr/>
        </p:nvSpPr>
        <p:spPr bwMode="auto">
          <a:xfrm>
            <a:off x="3473450" y="5181600"/>
            <a:ext cx="443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3" name="Line 285"/>
          <p:cNvSpPr>
            <a:spLocks noChangeShapeType="1"/>
          </p:cNvSpPr>
          <p:nvPr/>
        </p:nvSpPr>
        <p:spPr bwMode="auto">
          <a:xfrm rot="-321116">
            <a:off x="5911850" y="1662113"/>
            <a:ext cx="914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5274" name="Group 286"/>
          <p:cNvGrpSpPr>
            <a:grpSpLocks/>
          </p:cNvGrpSpPr>
          <p:nvPr/>
        </p:nvGrpSpPr>
        <p:grpSpPr bwMode="auto">
          <a:xfrm rot="2551902">
            <a:off x="5954713" y="1635125"/>
            <a:ext cx="809625" cy="628650"/>
            <a:chOff x="936" y="720"/>
            <a:chExt cx="510" cy="396"/>
          </a:xfrm>
        </p:grpSpPr>
        <p:sp>
          <p:nvSpPr>
            <p:cNvPr id="85295" name="Freeform 287"/>
            <p:cNvSpPr>
              <a:spLocks/>
            </p:cNvSpPr>
            <p:nvPr/>
          </p:nvSpPr>
          <p:spPr bwMode="auto">
            <a:xfrm>
              <a:off x="1182" y="906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296" name="Freeform 288"/>
            <p:cNvSpPr>
              <a:spLocks/>
            </p:cNvSpPr>
            <p:nvPr/>
          </p:nvSpPr>
          <p:spPr bwMode="auto">
            <a:xfrm>
              <a:off x="1182" y="90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297" name="Freeform 289"/>
            <p:cNvSpPr>
              <a:spLocks/>
            </p:cNvSpPr>
            <p:nvPr/>
          </p:nvSpPr>
          <p:spPr bwMode="auto">
            <a:xfrm>
              <a:off x="1236" y="852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298" name="Freeform 290"/>
            <p:cNvSpPr>
              <a:spLocks/>
            </p:cNvSpPr>
            <p:nvPr/>
          </p:nvSpPr>
          <p:spPr bwMode="auto">
            <a:xfrm>
              <a:off x="1296" y="81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299" name="Freeform 291"/>
            <p:cNvSpPr>
              <a:spLocks/>
            </p:cNvSpPr>
            <p:nvPr/>
          </p:nvSpPr>
          <p:spPr bwMode="auto">
            <a:xfrm>
              <a:off x="1350" y="762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0" name="Freeform 292"/>
            <p:cNvSpPr>
              <a:spLocks/>
            </p:cNvSpPr>
            <p:nvPr/>
          </p:nvSpPr>
          <p:spPr bwMode="auto">
            <a:xfrm>
              <a:off x="1410" y="72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1" name="Freeform 293"/>
            <p:cNvSpPr>
              <a:spLocks/>
            </p:cNvSpPr>
            <p:nvPr/>
          </p:nvSpPr>
          <p:spPr bwMode="auto">
            <a:xfrm>
              <a:off x="936" y="1098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2" name="Freeform 294"/>
            <p:cNvSpPr>
              <a:spLocks/>
            </p:cNvSpPr>
            <p:nvPr/>
          </p:nvSpPr>
          <p:spPr bwMode="auto">
            <a:xfrm>
              <a:off x="936" y="109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3" name="Freeform 295"/>
            <p:cNvSpPr>
              <a:spLocks/>
            </p:cNvSpPr>
            <p:nvPr/>
          </p:nvSpPr>
          <p:spPr bwMode="auto">
            <a:xfrm>
              <a:off x="990" y="1044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4" name="Freeform 296"/>
            <p:cNvSpPr>
              <a:spLocks/>
            </p:cNvSpPr>
            <p:nvPr/>
          </p:nvSpPr>
          <p:spPr bwMode="auto">
            <a:xfrm>
              <a:off x="1050" y="100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5" name="Freeform 297"/>
            <p:cNvSpPr>
              <a:spLocks/>
            </p:cNvSpPr>
            <p:nvPr/>
          </p:nvSpPr>
          <p:spPr bwMode="auto">
            <a:xfrm>
              <a:off x="1104" y="954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306" name="Freeform 298"/>
            <p:cNvSpPr>
              <a:spLocks/>
            </p:cNvSpPr>
            <p:nvPr/>
          </p:nvSpPr>
          <p:spPr bwMode="auto">
            <a:xfrm>
              <a:off x="1164" y="91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5275" name="Freeform 299"/>
          <p:cNvSpPr>
            <a:spLocks/>
          </p:cNvSpPr>
          <p:nvPr/>
        </p:nvSpPr>
        <p:spPr bwMode="auto">
          <a:xfrm rot="2222090">
            <a:off x="5870575" y="27130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6" name="Freeform 300"/>
          <p:cNvSpPr>
            <a:spLocks/>
          </p:cNvSpPr>
          <p:nvPr/>
        </p:nvSpPr>
        <p:spPr bwMode="auto">
          <a:xfrm rot="2222090">
            <a:off x="6024563" y="27289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7" name="Freeform 301"/>
          <p:cNvSpPr>
            <a:spLocks/>
          </p:cNvSpPr>
          <p:nvPr/>
        </p:nvSpPr>
        <p:spPr bwMode="auto">
          <a:xfrm rot="2222090">
            <a:off x="6097588" y="2709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8" name="Freeform 302"/>
          <p:cNvSpPr>
            <a:spLocks/>
          </p:cNvSpPr>
          <p:nvPr/>
        </p:nvSpPr>
        <p:spPr bwMode="auto">
          <a:xfrm rot="2222090">
            <a:off x="6234113" y="2625725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79" name="Freeform 303"/>
          <p:cNvSpPr>
            <a:spLocks/>
          </p:cNvSpPr>
          <p:nvPr/>
        </p:nvSpPr>
        <p:spPr bwMode="auto">
          <a:xfrm rot="2222090">
            <a:off x="6411913" y="26241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0" name="Freeform 304"/>
          <p:cNvSpPr>
            <a:spLocks/>
          </p:cNvSpPr>
          <p:nvPr/>
        </p:nvSpPr>
        <p:spPr bwMode="auto">
          <a:xfrm rot="2222090">
            <a:off x="6523038" y="2543175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1" name="Freeform 305"/>
          <p:cNvSpPr>
            <a:spLocks/>
          </p:cNvSpPr>
          <p:nvPr/>
        </p:nvSpPr>
        <p:spPr bwMode="auto">
          <a:xfrm rot="2222090">
            <a:off x="6715125" y="255270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2" name="Freeform 306"/>
          <p:cNvSpPr>
            <a:spLocks/>
          </p:cNvSpPr>
          <p:nvPr/>
        </p:nvSpPr>
        <p:spPr bwMode="auto">
          <a:xfrm rot="2222090">
            <a:off x="6757988" y="25288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3" name="Freeform 307"/>
          <p:cNvSpPr>
            <a:spLocks/>
          </p:cNvSpPr>
          <p:nvPr/>
        </p:nvSpPr>
        <p:spPr bwMode="auto">
          <a:xfrm rot="2222090">
            <a:off x="6367463" y="263525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4" name="Rectangle 308"/>
          <p:cNvSpPr>
            <a:spLocks noChangeAspect="1" noChangeArrowheads="1"/>
          </p:cNvSpPr>
          <p:nvPr/>
        </p:nvSpPr>
        <p:spPr bwMode="auto">
          <a:xfrm>
            <a:off x="3030538" y="5586413"/>
            <a:ext cx="153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Age in Years</a:t>
            </a:r>
          </a:p>
        </p:txBody>
      </p:sp>
      <p:sp>
        <p:nvSpPr>
          <p:cNvPr id="85285" name="Text Box 310"/>
          <p:cNvSpPr txBox="1">
            <a:spLocks noChangeArrowheads="1"/>
          </p:cNvSpPr>
          <p:nvPr/>
        </p:nvSpPr>
        <p:spPr bwMode="auto">
          <a:xfrm>
            <a:off x="2085975" y="63246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Davidson et al. (2006). </a:t>
            </a:r>
            <a:r>
              <a:rPr lang="en-US" sz="1900" dirty="0" err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Neuropsychologia</a:t>
            </a:r>
            <a:r>
              <a:rPr lang="en-US" sz="19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44, 2037 - 2078 </a:t>
            </a:r>
          </a:p>
        </p:txBody>
      </p:sp>
      <p:sp>
        <p:nvSpPr>
          <p:cNvPr id="85286" name="Line 316"/>
          <p:cNvSpPr>
            <a:spLocks noChangeShapeType="1"/>
          </p:cNvSpPr>
          <p:nvPr/>
        </p:nvSpPr>
        <p:spPr bwMode="auto">
          <a:xfrm flipH="1">
            <a:off x="7412038" y="4491038"/>
            <a:ext cx="109537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7" name="Line 317"/>
          <p:cNvSpPr>
            <a:spLocks noChangeShapeType="1"/>
          </p:cNvSpPr>
          <p:nvPr/>
        </p:nvSpPr>
        <p:spPr bwMode="auto">
          <a:xfrm flipH="1">
            <a:off x="1066800" y="4379913"/>
            <a:ext cx="22066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5288" name="Text Box 280"/>
          <p:cNvSpPr txBox="1">
            <a:spLocks noChangeArrowheads="1"/>
          </p:cNvSpPr>
          <p:nvPr/>
        </p:nvSpPr>
        <p:spPr bwMode="auto">
          <a:xfrm>
            <a:off x="7926388" y="1493838"/>
            <a:ext cx="16113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Congruent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Incongruent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Mixed</a:t>
            </a:r>
          </a:p>
        </p:txBody>
      </p:sp>
      <p:cxnSp>
        <p:nvCxnSpPr>
          <p:cNvPr id="85289" name="Straight Arrow Connector 330"/>
          <p:cNvCxnSpPr>
            <a:cxnSpLocks noChangeShapeType="1"/>
          </p:cNvCxnSpPr>
          <p:nvPr/>
        </p:nvCxnSpPr>
        <p:spPr bwMode="auto">
          <a:xfrm rot="16200000" flipV="1">
            <a:off x="6908800" y="3502026"/>
            <a:ext cx="1716087" cy="36512"/>
          </a:xfrm>
          <a:prstGeom prst="straightConnector1">
            <a:avLst/>
          </a:prstGeom>
          <a:noFill/>
          <a:ln w="63500" algn="ctr">
            <a:solidFill>
              <a:srgbClr val="009ED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290" name="TextBox 332"/>
          <p:cNvSpPr txBox="1">
            <a:spLocks noChangeArrowheads="1"/>
          </p:cNvSpPr>
          <p:nvPr/>
        </p:nvSpPr>
        <p:spPr bwMode="auto">
          <a:xfrm>
            <a:off x="7456488" y="4636008"/>
            <a:ext cx="803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Adults</a:t>
            </a:r>
          </a:p>
        </p:txBody>
      </p:sp>
      <p:pic>
        <p:nvPicPr>
          <p:cNvPr id="85291" name="Picture 311" descr="F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3325" r="82356" b="38324"/>
          <a:stretch>
            <a:fillRect/>
          </a:stretch>
        </p:blipFill>
        <p:spPr bwMode="auto">
          <a:xfrm>
            <a:off x="1279525" y="2478088"/>
            <a:ext cx="3841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292" name="Picture 312" descr="H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659" r="83981" b="30659"/>
          <a:stretch>
            <a:fillRect/>
          </a:stretch>
        </p:blipFill>
        <p:spPr bwMode="auto">
          <a:xfrm>
            <a:off x="1279525" y="1652588"/>
            <a:ext cx="3937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293" name="Picture 313" descr="H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659" r="83981" b="30659"/>
          <a:stretch>
            <a:fillRect/>
          </a:stretch>
        </p:blipFill>
        <p:spPr bwMode="auto">
          <a:xfrm>
            <a:off x="1635125" y="3921125"/>
            <a:ext cx="3937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294" name="Picture 314" descr="F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3325" r="82356" b="38324"/>
          <a:stretch>
            <a:fillRect/>
          </a:stretch>
        </p:blipFill>
        <p:spPr bwMode="auto">
          <a:xfrm>
            <a:off x="1279525" y="3921125"/>
            <a:ext cx="3841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" name="Rectangle 281"/>
          <p:cNvSpPr>
            <a:spLocks noChangeAspect="1" noChangeArrowheads="1"/>
          </p:cNvSpPr>
          <p:nvPr/>
        </p:nvSpPr>
        <p:spPr bwMode="auto">
          <a:xfrm>
            <a:off x="2895600" y="772893"/>
            <a:ext cx="3328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pc="90" dirty="0" smtClean="0">
                <a:solidFill>
                  <a:srgbClr val="000000"/>
                </a:solidFill>
                <a:cs typeface="Arial" pitchFamily="34" charset="0"/>
              </a:rPr>
              <a:t>Dots Task</a:t>
            </a:r>
            <a:r>
              <a:rPr lang="en-US" sz="2400" b="1" spc="90" dirty="0">
                <a:solidFill>
                  <a:srgbClr val="000000"/>
                </a:solidFill>
                <a:cs typeface="Arial" pitchFamily="34" charset="0"/>
              </a:rPr>
              <a:t>:  Accuracy</a:t>
            </a:r>
          </a:p>
        </p:txBody>
      </p:sp>
    </p:spTree>
    <p:extLst>
      <p:ext uri="{BB962C8B-B14F-4D97-AF65-F5344CB8AC3E}">
        <p14:creationId xmlns:p14="http://schemas.microsoft.com/office/powerpoint/2010/main" val="372283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9275" y="247650"/>
            <a:ext cx="81565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Percentage of Correct Responses on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the Dots Task - Incongruent Block (Flowers)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by 5-year-old children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06688" y="2978150"/>
            <a:ext cx="1352550" cy="3121025"/>
          </a:xfrm>
          <a:prstGeom prst="rect">
            <a:avLst/>
          </a:prstGeom>
          <a:solidFill>
            <a:srgbClr val="FF4B87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0350" y="2074863"/>
            <a:ext cx="1352550" cy="4022725"/>
          </a:xfrm>
          <a:prstGeom prst="rect">
            <a:avLst/>
          </a:prstGeom>
          <a:solidFill>
            <a:srgbClr val="3366FF"/>
          </a:solidFill>
          <a:ln w="11176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3394075" y="2667000"/>
            <a:ext cx="0" cy="303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3282950" y="2667000"/>
            <a:ext cx="2413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V="1">
            <a:off x="6024563" y="1898650"/>
            <a:ext cx="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5921375" y="1898650"/>
            <a:ext cx="2254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1" name="Line 12"/>
          <p:cNvSpPr>
            <a:spLocks noChangeShapeType="1"/>
          </p:cNvSpPr>
          <p:nvPr/>
        </p:nvSpPr>
        <p:spPr bwMode="auto">
          <a:xfrm>
            <a:off x="3394075" y="2970213"/>
            <a:ext cx="0" cy="303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2" name="Line 13"/>
          <p:cNvSpPr>
            <a:spLocks noChangeShapeType="1"/>
          </p:cNvSpPr>
          <p:nvPr/>
        </p:nvSpPr>
        <p:spPr bwMode="auto">
          <a:xfrm>
            <a:off x="3282950" y="3273425"/>
            <a:ext cx="2413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>
            <a:off x="6024563" y="2106613"/>
            <a:ext cx="0" cy="188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>
            <a:off x="5921375" y="2295525"/>
            <a:ext cx="2254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>
            <a:off x="1636713" y="1462088"/>
            <a:ext cx="0" cy="4637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1585913" y="57546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>
            <a:off x="1585913" y="53832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>
            <a:off x="1585913" y="503872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>
            <a:off x="1585913" y="467042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>
            <a:off x="1585913" y="43243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1" name="Line 24"/>
          <p:cNvSpPr>
            <a:spLocks noChangeShapeType="1"/>
          </p:cNvSpPr>
          <p:nvPr/>
        </p:nvSpPr>
        <p:spPr bwMode="auto">
          <a:xfrm>
            <a:off x="1585913" y="395446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2" name="Line 25"/>
          <p:cNvSpPr>
            <a:spLocks noChangeShapeType="1"/>
          </p:cNvSpPr>
          <p:nvPr/>
        </p:nvSpPr>
        <p:spPr bwMode="auto">
          <a:xfrm>
            <a:off x="1585913" y="36083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3" name="Line 26"/>
          <p:cNvSpPr>
            <a:spLocks noChangeShapeType="1"/>
          </p:cNvSpPr>
          <p:nvPr/>
        </p:nvSpPr>
        <p:spPr bwMode="auto">
          <a:xfrm>
            <a:off x="1585913" y="3241675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4" name="Line 27"/>
          <p:cNvSpPr>
            <a:spLocks noChangeShapeType="1"/>
          </p:cNvSpPr>
          <p:nvPr/>
        </p:nvSpPr>
        <p:spPr bwMode="auto">
          <a:xfrm>
            <a:off x="1585913" y="289083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5" name="Line 28"/>
          <p:cNvSpPr>
            <a:spLocks noChangeShapeType="1"/>
          </p:cNvSpPr>
          <p:nvPr/>
        </p:nvSpPr>
        <p:spPr bwMode="auto">
          <a:xfrm>
            <a:off x="1585913" y="252253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6" name="Line 29"/>
          <p:cNvSpPr>
            <a:spLocks noChangeShapeType="1"/>
          </p:cNvSpPr>
          <p:nvPr/>
        </p:nvSpPr>
        <p:spPr bwMode="auto">
          <a:xfrm>
            <a:off x="1585913" y="21780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7" name="Line 30"/>
          <p:cNvSpPr>
            <a:spLocks noChangeShapeType="1"/>
          </p:cNvSpPr>
          <p:nvPr/>
        </p:nvSpPr>
        <p:spPr bwMode="auto">
          <a:xfrm>
            <a:off x="1585913" y="18097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8" name="Line 31"/>
          <p:cNvSpPr>
            <a:spLocks noChangeShapeType="1"/>
          </p:cNvSpPr>
          <p:nvPr/>
        </p:nvSpPr>
        <p:spPr bwMode="auto">
          <a:xfrm>
            <a:off x="1585913" y="1462088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1212850" y="56483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30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1212850" y="52800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35</a:t>
            </a: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1212850" y="49307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40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1212850" y="456565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45</a:t>
            </a:r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1212850" y="4217988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50</a:t>
            </a: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1212850" y="38512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55</a:t>
            </a:r>
          </a:p>
        </p:txBody>
      </p:sp>
      <p:sp>
        <p:nvSpPr>
          <p:cNvPr id="18465" name="Rectangle 38"/>
          <p:cNvSpPr>
            <a:spLocks noChangeArrowheads="1"/>
          </p:cNvSpPr>
          <p:nvPr/>
        </p:nvSpPr>
        <p:spPr bwMode="auto">
          <a:xfrm>
            <a:off x="1212850" y="35020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60</a:t>
            </a:r>
          </a:p>
        </p:txBody>
      </p:sp>
      <p:sp>
        <p:nvSpPr>
          <p:cNvPr id="18466" name="Rectangle 39"/>
          <p:cNvSpPr>
            <a:spLocks noChangeArrowheads="1"/>
          </p:cNvSpPr>
          <p:nvPr/>
        </p:nvSpPr>
        <p:spPr bwMode="auto">
          <a:xfrm>
            <a:off x="1212850" y="31337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65</a:t>
            </a:r>
          </a:p>
        </p:txBody>
      </p:sp>
      <p:sp>
        <p:nvSpPr>
          <p:cNvPr id="18467" name="Rectangle 40"/>
          <p:cNvSpPr>
            <a:spLocks noChangeArrowheads="1"/>
          </p:cNvSpPr>
          <p:nvPr/>
        </p:nvSpPr>
        <p:spPr bwMode="auto">
          <a:xfrm>
            <a:off x="1212850" y="2789238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70</a:t>
            </a:r>
          </a:p>
        </p:txBody>
      </p:sp>
      <p:sp>
        <p:nvSpPr>
          <p:cNvPr id="18468" name="Rectangle 41"/>
          <p:cNvSpPr>
            <a:spLocks noChangeArrowheads="1"/>
          </p:cNvSpPr>
          <p:nvPr/>
        </p:nvSpPr>
        <p:spPr bwMode="auto">
          <a:xfrm>
            <a:off x="1212850" y="241935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75</a:t>
            </a:r>
          </a:p>
        </p:txBody>
      </p:sp>
      <p:sp>
        <p:nvSpPr>
          <p:cNvPr id="18469" name="Rectangle 42"/>
          <p:cNvSpPr>
            <a:spLocks noChangeArrowheads="1"/>
          </p:cNvSpPr>
          <p:nvPr/>
        </p:nvSpPr>
        <p:spPr bwMode="auto">
          <a:xfrm>
            <a:off x="1212850" y="20732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80</a:t>
            </a:r>
          </a:p>
        </p:txBody>
      </p:sp>
      <p:sp>
        <p:nvSpPr>
          <p:cNvPr id="18470" name="Rectangle 43"/>
          <p:cNvSpPr>
            <a:spLocks noChangeArrowheads="1"/>
          </p:cNvSpPr>
          <p:nvPr/>
        </p:nvSpPr>
        <p:spPr bwMode="auto">
          <a:xfrm>
            <a:off x="1212850" y="17049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85</a:t>
            </a:r>
          </a:p>
        </p:txBody>
      </p:sp>
      <p:sp>
        <p:nvSpPr>
          <p:cNvPr id="18471" name="Rectangle 44"/>
          <p:cNvSpPr>
            <a:spLocks noChangeArrowheads="1"/>
          </p:cNvSpPr>
          <p:nvPr/>
        </p:nvSpPr>
        <p:spPr bwMode="auto">
          <a:xfrm>
            <a:off x="1212850" y="1360488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90</a:t>
            </a:r>
          </a:p>
        </p:txBody>
      </p:sp>
      <p:sp>
        <p:nvSpPr>
          <p:cNvPr id="18472" name="Line 45"/>
          <p:cNvSpPr>
            <a:spLocks noChangeShapeType="1"/>
          </p:cNvSpPr>
          <p:nvPr/>
        </p:nvSpPr>
        <p:spPr bwMode="auto">
          <a:xfrm>
            <a:off x="1633538" y="1458913"/>
            <a:ext cx="3175" cy="466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73" name="Line 46"/>
          <p:cNvSpPr>
            <a:spLocks noChangeShapeType="1"/>
          </p:cNvSpPr>
          <p:nvPr/>
        </p:nvSpPr>
        <p:spPr bwMode="auto">
          <a:xfrm flipH="1">
            <a:off x="1493838" y="5922963"/>
            <a:ext cx="258762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74" name="Rectangle 47"/>
          <p:cNvSpPr>
            <a:spLocks noChangeArrowheads="1"/>
          </p:cNvSpPr>
          <p:nvPr/>
        </p:nvSpPr>
        <p:spPr bwMode="auto">
          <a:xfrm rot="-5400000">
            <a:off x="-423862" y="3643313"/>
            <a:ext cx="22939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Percent Correct</a:t>
            </a:r>
          </a:p>
        </p:txBody>
      </p:sp>
      <p:sp>
        <p:nvSpPr>
          <p:cNvPr id="18475" name="Rectangle 48"/>
          <p:cNvSpPr>
            <a:spLocks noChangeArrowheads="1"/>
          </p:cNvSpPr>
          <p:nvPr/>
        </p:nvSpPr>
        <p:spPr bwMode="auto">
          <a:xfrm>
            <a:off x="1981200" y="6281738"/>
            <a:ext cx="2471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District Curriculum</a:t>
            </a:r>
          </a:p>
        </p:txBody>
      </p:sp>
      <p:sp>
        <p:nvSpPr>
          <p:cNvPr id="18476" name="Rectangle 50"/>
          <p:cNvSpPr>
            <a:spLocks noChangeArrowheads="1"/>
          </p:cNvSpPr>
          <p:nvPr/>
        </p:nvSpPr>
        <p:spPr bwMode="auto">
          <a:xfrm>
            <a:off x="5157788" y="6318250"/>
            <a:ext cx="21891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Tools of the Mind</a:t>
            </a:r>
          </a:p>
        </p:txBody>
      </p:sp>
      <p:sp>
        <p:nvSpPr>
          <p:cNvPr id="18477" name="Line 51"/>
          <p:cNvSpPr>
            <a:spLocks noChangeShapeType="1"/>
          </p:cNvSpPr>
          <p:nvPr/>
        </p:nvSpPr>
        <p:spPr bwMode="auto">
          <a:xfrm>
            <a:off x="1625600" y="6096000"/>
            <a:ext cx="646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7388225" y="4489450"/>
            <a:ext cx="1755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Significant but tiny</a:t>
            </a:r>
          </a:p>
        </p:txBody>
      </p:sp>
    </p:spTree>
    <p:extLst>
      <p:ext uri="{BB962C8B-B14F-4D97-AF65-F5344CB8AC3E}">
        <p14:creationId xmlns:p14="http://schemas.microsoft.com/office/powerpoint/2010/main" val="35053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71813" y="2038350"/>
            <a:ext cx="1317625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92100" y="173038"/>
            <a:ext cx="8523288" cy="688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Mixed Block (Hearts &amp; Flower Trials Intermixed)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Percent of Children who Passed Criterion for Testing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729413" y="2111375"/>
            <a:ext cx="1792287" cy="191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Almost 2x as many in Tools passed practice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 rot="-5400000">
            <a:off x="210344" y="3107532"/>
            <a:ext cx="34750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Percent Passing</a:t>
            </a:r>
          </a:p>
        </p:txBody>
      </p:sp>
      <p:sp>
        <p:nvSpPr>
          <p:cNvPr id="19462" name="AutoShape 6"/>
          <p:cNvSpPr>
            <a:spLocks noChangeAspect="1" noChangeArrowheads="1" noTextEdit="1"/>
          </p:cNvSpPr>
          <p:nvPr/>
        </p:nvSpPr>
        <p:spPr bwMode="auto">
          <a:xfrm>
            <a:off x="1924050" y="200025"/>
            <a:ext cx="59563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820988" y="1382713"/>
            <a:ext cx="7937" cy="506253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768600" y="5826125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768600" y="5192713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768600" y="4559300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768600" y="3925888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768600" y="3292475"/>
            <a:ext cx="42863" cy="317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493963" y="57118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493963" y="507841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493963" y="4445000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493963" y="3811588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493963" y="31797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2730500" y="6053138"/>
            <a:ext cx="155575" cy="18415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 rot="16200000">
            <a:off x="1620838" y="2586038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778125" y="3294063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778125" y="2660650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778125" y="2027238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2778125" y="1393825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501900" y="2546350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2501900" y="1912938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501900" y="12795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941763" y="20637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5032375" y="20637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5157788" y="20637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2486025" y="5175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3463925" y="5256213"/>
            <a:ext cx="879475" cy="1195387"/>
            <a:chOff x="2182" y="3311"/>
            <a:chExt cx="554" cy="753"/>
          </a:xfrm>
        </p:grpSpPr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2182" y="3311"/>
              <a:ext cx="554" cy="753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2182" y="3311"/>
              <a:ext cx="554" cy="753"/>
            </a:xfrm>
            <a:prstGeom prst="rect">
              <a:avLst/>
            </a:prstGeom>
            <a:noFill/>
            <a:ln w="1111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grpSp>
        <p:nvGrpSpPr>
          <p:cNvPr id="19490" name="Group 34"/>
          <p:cNvGrpSpPr>
            <a:grpSpLocks/>
          </p:cNvGrpSpPr>
          <p:nvPr/>
        </p:nvGrpSpPr>
        <p:grpSpPr bwMode="auto">
          <a:xfrm>
            <a:off x="5667375" y="1746250"/>
            <a:ext cx="877888" cy="4705350"/>
            <a:chOff x="3570" y="891"/>
            <a:chExt cx="553" cy="3173"/>
          </a:xfrm>
        </p:grpSpPr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3570" y="891"/>
              <a:ext cx="553" cy="317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3570" y="891"/>
              <a:ext cx="553" cy="3173"/>
            </a:xfrm>
            <a:prstGeom prst="rect">
              <a:avLst/>
            </a:prstGeom>
            <a:solidFill>
              <a:srgbClr val="3366FF"/>
            </a:solidFill>
            <a:ln w="6350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9493" name="Line 37"/>
          <p:cNvSpPr>
            <a:spLocks noChangeShapeType="1"/>
          </p:cNvSpPr>
          <p:nvPr/>
        </p:nvSpPr>
        <p:spPr bwMode="auto">
          <a:xfrm flipV="1">
            <a:off x="3897313" y="4667250"/>
            <a:ext cx="1587" cy="588963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>
            <a:off x="3867150" y="4667250"/>
            <a:ext cx="71438" cy="1588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>
            <a:off x="3897313" y="5256213"/>
            <a:ext cx="1587" cy="576262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3867150" y="5832475"/>
            <a:ext cx="71438" cy="1588"/>
          </a:xfrm>
          <a:prstGeom prst="lin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pSp>
        <p:nvGrpSpPr>
          <p:cNvPr id="19497" name="Group 41"/>
          <p:cNvGrpSpPr>
            <a:grpSpLocks/>
          </p:cNvGrpSpPr>
          <p:nvPr/>
        </p:nvGrpSpPr>
        <p:grpSpPr bwMode="auto">
          <a:xfrm>
            <a:off x="6070600" y="1235075"/>
            <a:ext cx="69850" cy="985838"/>
            <a:chOff x="3824" y="585"/>
            <a:chExt cx="44" cy="621"/>
          </a:xfrm>
        </p:grpSpPr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flipV="1">
              <a:off x="3843" y="585"/>
              <a:ext cx="1" cy="61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>
              <a:off x="3824" y="585"/>
              <a:ext cx="44" cy="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H="1">
              <a:off x="3839" y="900"/>
              <a:ext cx="4" cy="29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>
              <a:off x="3824" y="1205"/>
              <a:ext cx="44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478213" y="65246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5867400" y="65246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6726238" y="23844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6726238" y="26209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6726238" y="2857500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6726238" y="309562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6726238" y="33321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2806700" y="6450013"/>
            <a:ext cx="4406900" cy="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3117850" y="24177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3614738" y="24177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3763963" y="24177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3117850" y="263207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3117850" y="2847975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15" name="Line 59"/>
          <p:cNvSpPr>
            <a:spLocks noChangeShapeType="1"/>
          </p:cNvSpPr>
          <p:nvPr/>
        </p:nvSpPr>
        <p:spPr bwMode="auto">
          <a:xfrm>
            <a:off x="2820988" y="1382713"/>
            <a:ext cx="7937" cy="506253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16" name="Line 60"/>
          <p:cNvSpPr>
            <a:spLocks noChangeShapeType="1"/>
          </p:cNvSpPr>
          <p:nvPr/>
        </p:nvSpPr>
        <p:spPr bwMode="auto">
          <a:xfrm>
            <a:off x="2768600" y="5826125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>
            <a:off x="2768600" y="5192713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18" name="Line 62"/>
          <p:cNvSpPr>
            <a:spLocks noChangeShapeType="1"/>
          </p:cNvSpPr>
          <p:nvPr/>
        </p:nvSpPr>
        <p:spPr bwMode="auto">
          <a:xfrm>
            <a:off x="2768600" y="4559300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19" name="Line 63"/>
          <p:cNvSpPr>
            <a:spLocks noChangeShapeType="1"/>
          </p:cNvSpPr>
          <p:nvPr/>
        </p:nvSpPr>
        <p:spPr bwMode="auto">
          <a:xfrm>
            <a:off x="2768600" y="3925888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>
            <a:off x="2768600" y="3292475"/>
            <a:ext cx="42863" cy="317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2493963" y="57118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25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2493963" y="5078413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30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2493963" y="44450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35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2493963" y="3811588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40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2493963" y="3179763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45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 flipH="1">
            <a:off x="2730500" y="6053138"/>
            <a:ext cx="155575" cy="184150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2778125" y="3294063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28" name="Line 72"/>
          <p:cNvSpPr>
            <a:spLocks noChangeShapeType="1"/>
          </p:cNvSpPr>
          <p:nvPr/>
        </p:nvSpPr>
        <p:spPr bwMode="auto">
          <a:xfrm>
            <a:off x="2778125" y="2660650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2778125" y="2027238"/>
            <a:ext cx="42863" cy="15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2778125" y="1393825"/>
            <a:ext cx="42863" cy="1588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2501900" y="254635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50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2501900" y="1912938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55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2501900" y="127952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60</a:t>
            </a: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9534" name="Rectangle 3"/>
          <p:cNvSpPr>
            <a:spLocks noChangeArrowheads="1"/>
          </p:cNvSpPr>
          <p:nvPr/>
        </p:nvSpPr>
        <p:spPr bwMode="auto">
          <a:xfrm>
            <a:off x="2781300" y="6483350"/>
            <a:ext cx="2119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District Curriculum</a:t>
            </a:r>
          </a:p>
        </p:txBody>
      </p:sp>
      <p:sp>
        <p:nvSpPr>
          <p:cNvPr id="19535" name="Rectangle 4"/>
          <p:cNvSpPr>
            <a:spLocks noChangeArrowheads="1"/>
          </p:cNvSpPr>
          <p:nvPr/>
        </p:nvSpPr>
        <p:spPr bwMode="auto">
          <a:xfrm>
            <a:off x="5289550" y="6483350"/>
            <a:ext cx="187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Tools of the Mind</a:t>
            </a:r>
          </a:p>
        </p:txBody>
      </p:sp>
    </p:spTree>
    <p:extLst>
      <p:ext uri="{BB962C8B-B14F-4D97-AF65-F5344CB8AC3E}">
        <p14:creationId xmlns:p14="http://schemas.microsoft.com/office/powerpoint/2010/main" val="1572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87425" y="1203325"/>
            <a:ext cx="75152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altLang="en-US" sz="1000">
              <a:solidFill>
                <a:srgbClr val="BC00BC"/>
              </a:solidFill>
              <a:latin typeface="Arial Rounded MT Bold" pitchFamily="34" charset="0"/>
              <a:cs typeface="Arial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23FE"/>
                </a:solidFill>
                <a:latin typeface="Arial Rounded MT Bold" pitchFamily="34" charset="0"/>
                <a:cs typeface="Arial" charset="0"/>
              </a:rPr>
              <a:t>Whether children were in Tools of the Mind or not </a:t>
            </a:r>
            <a:r>
              <a:rPr lang="en-US" altLang="en-US" sz="4000">
                <a:solidFill>
                  <a:srgbClr val="FF0066"/>
                </a:solidFill>
                <a:latin typeface="Arial Rounded MT Bold" pitchFamily="34" charset="0"/>
                <a:cs typeface="Arial" charset="0"/>
              </a:rPr>
              <a:t>accounted for more variance in EF than did age or gender.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296863"/>
            <a:ext cx="8775700" cy="5729287"/>
          </a:xfrm>
          <a:prstGeom prst="rect">
            <a:avLst/>
          </a:prstGeom>
          <a:noFill/>
          <a:ln w="101600">
            <a:solidFill>
              <a:srgbClr val="00B0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84163" indent="-284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>
              <a:solidFill>
                <a:srgbClr val="FFFFFF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776288"/>
            <a:ext cx="255428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475038" y="1447800"/>
            <a:ext cx="50847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November 30, 2007</a:t>
            </a:r>
          </a:p>
        </p:txBody>
      </p:sp>
      <p:pic>
        <p:nvPicPr>
          <p:cNvPr id="21508" name="Picture 4" descr="Science 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" r="41568" b="80995"/>
          <a:stretch>
            <a:fillRect/>
          </a:stretch>
        </p:blipFill>
        <p:spPr bwMode="auto">
          <a:xfrm>
            <a:off x="0" y="2154238"/>
            <a:ext cx="94488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791200" y="4114800"/>
            <a:ext cx="3352800" cy="1158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>
                <a:solidFill>
                  <a:srgbClr val="FF0000"/>
                </a:solidFill>
                <a:latin typeface="Arial Rounded MT Bold" pitchFamily="34" charset="0"/>
                <a:cs typeface="Arial" charset="0"/>
              </a:rPr>
              <a:t>(Executive Functions)</a:t>
            </a:r>
          </a:p>
        </p:txBody>
      </p:sp>
    </p:spTree>
    <p:extLst>
      <p:ext uri="{BB962C8B-B14F-4D97-AF65-F5344CB8AC3E}">
        <p14:creationId xmlns:p14="http://schemas.microsoft.com/office/powerpoint/2010/main" val="22229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76698"/>
            <a:ext cx="8229600" cy="598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Wright, A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&amp; Diamond, A. (2014). An effect of inhibitory load in children while keeping working memory load constant. </a:t>
            </a:r>
            <a:r>
              <a:rPr lang="en-US" sz="2000" i="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Frontiers in Psychology, 5</a:t>
            </a:r>
            <a:r>
              <a:rPr lang="en-US" sz="2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1-9. (Special issue on Development of Executive Function during Childhood</a:t>
            </a:r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).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Schonert-Reichl, K. A., </a:t>
            </a:r>
            <a:r>
              <a:rPr lang="en-CA" sz="2000" dirty="0" err="1">
                <a:solidFill>
                  <a:srgbClr val="0023FE"/>
                </a:solidFill>
                <a:latin typeface="Arial Rounded MT Bold" panose="020F0704030504030204" pitchFamily="34" charset="0"/>
              </a:rPr>
              <a:t>Oberle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E., </a:t>
            </a:r>
            <a:r>
              <a:rPr lang="en-CA" sz="2000" dirty="0" err="1">
                <a:solidFill>
                  <a:srgbClr val="0023FE"/>
                </a:solidFill>
                <a:latin typeface="Arial Rounded MT Bold" panose="020F0704030504030204" pitchFamily="34" charset="0"/>
              </a:rPr>
              <a:t>Lawlor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M. S., Abbott, D., Thomson, K., Oberlander, T., &amp; Diamond, A. (accepted). Accelerating the development of executive functions and empathy: Effects of a school-based program. </a:t>
            </a:r>
            <a:r>
              <a:rPr lang="en-CA" sz="2000" i="1" dirty="0">
                <a:solidFill>
                  <a:srgbClr val="0023FE"/>
                </a:solidFill>
                <a:latin typeface="Arial Rounded MT Bold" panose="020F0704030504030204" pitchFamily="34" charset="0"/>
              </a:rPr>
              <a:t>Developmental Psychology (Special Section on Mindfulness and Compassion in Human Development)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. </a:t>
            </a:r>
            <a:endParaRPr lang="en-US" sz="2000" dirty="0">
              <a:solidFill>
                <a:srgbClr val="0023FE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Blair, C., &amp; Raver, C. (2014). Closing the achievement gap through modification of neurocognitive and neuroendocrine function: Results from a cluster randomized controlled trial of an innovative approach to the education of children in kindergarten. </a:t>
            </a:r>
            <a:r>
              <a:rPr lang="en-CA" sz="2000" i="1" dirty="0" err="1">
                <a:solidFill>
                  <a:srgbClr val="0023FE"/>
                </a:solidFill>
                <a:latin typeface="Arial Rounded MT Bold" panose="020F0704030504030204" pitchFamily="34" charset="0"/>
              </a:rPr>
              <a:t>PLoS</a:t>
            </a:r>
            <a:r>
              <a:rPr lang="en-CA" sz="2000" i="1" dirty="0">
                <a:solidFill>
                  <a:srgbClr val="0023FE"/>
                </a:solidFill>
                <a:latin typeface="Arial Rounded MT Bold" panose="020F0704030504030204" pitchFamily="34" charset="0"/>
              </a:rPr>
              <a:t> One, 9, e112393.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304800"/>
            <a:ext cx="8763000" cy="63246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smtClean="0">
              <a:solidFill>
                <a:srgbClr val="000099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>
                <a:latin typeface="Arial Rounded MT Bold" panose="020F0704030504030204" pitchFamily="34" charset="0"/>
              </a:rPr>
              <a:t>Davidson, M.C. T, Amso, D. T, Anderson, L.C. T, &amp; Diamond, A. (2006). Development of cognitive control and executive functions from 4-13 years:  Evidence from manipulations of memory, inhibition, and task switching. </a:t>
            </a:r>
            <a:r>
              <a:rPr lang="en-CA" sz="2000" i="1" dirty="0" err="1">
                <a:latin typeface="Arial Rounded MT Bold" panose="020F0704030504030204" pitchFamily="34" charset="0"/>
              </a:rPr>
              <a:t>Neuropsychologia</a:t>
            </a:r>
            <a:r>
              <a:rPr lang="en-CA" sz="2000" i="1" dirty="0">
                <a:latin typeface="Arial Rounded MT Bold" panose="020F0704030504030204" pitchFamily="34" charset="0"/>
              </a:rPr>
              <a:t>, 44</a:t>
            </a:r>
            <a:r>
              <a:rPr lang="en-CA" sz="2000" dirty="0">
                <a:latin typeface="Arial Rounded MT Bold" panose="020F0704030504030204" pitchFamily="34" charset="0"/>
              </a:rPr>
              <a:t>, 2037 – 2078.</a:t>
            </a:r>
            <a:endParaRPr lang="en-CA" sz="2000" dirty="0" smtClean="0"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 err="1" smtClean="0">
                <a:solidFill>
                  <a:srgbClr val="0023FE"/>
                </a:solidFill>
                <a:latin typeface="Arial Rounded MT Bold" panose="020F0704030504030204" pitchFamily="34" charset="0"/>
              </a:rPr>
              <a:t>Zaitchik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D., Iqbal, Y., &amp; Carey, S. (2014). The effect of executive function on biological reasoning in young children: An individual differences study. </a:t>
            </a:r>
            <a:r>
              <a:rPr lang="en-CA" sz="2000" i="1" dirty="0">
                <a:solidFill>
                  <a:srgbClr val="0023FE"/>
                </a:solidFill>
                <a:latin typeface="Arial Rounded MT Bold" panose="020F0704030504030204" pitchFamily="34" charset="0"/>
              </a:rPr>
              <a:t>Child Development, 85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160-175.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 err="1" smtClean="0">
                <a:solidFill>
                  <a:srgbClr val="0023FE"/>
                </a:solidFill>
                <a:latin typeface="Arial Rounded MT Bold" panose="020F0704030504030204" pitchFamily="34" charset="0"/>
              </a:rPr>
              <a:t>Edgin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J. O., Mason, G. M., Allman, M. J., Capone, G. T., </a:t>
            </a:r>
            <a:r>
              <a:rPr lang="en-CA" sz="2000" dirty="0" err="1">
                <a:solidFill>
                  <a:srgbClr val="0023FE"/>
                </a:solidFill>
                <a:latin typeface="Arial Rounded MT Bold" panose="020F0704030504030204" pitchFamily="34" charset="0"/>
              </a:rPr>
              <a:t>DeLeon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I., </a:t>
            </a:r>
            <a:r>
              <a:rPr lang="en-CA" sz="2000" dirty="0" err="1">
                <a:solidFill>
                  <a:srgbClr val="0023FE"/>
                </a:solidFill>
                <a:latin typeface="Arial Rounded MT Bold" panose="020F0704030504030204" pitchFamily="34" charset="0"/>
              </a:rPr>
              <a:t>Maslen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C., . . . Nadel, L. (2010). Development and validation of the Arizona Cognitive Test Battery for Down syndrome. </a:t>
            </a:r>
            <a:r>
              <a:rPr lang="en-CA" sz="2000" i="1" dirty="0">
                <a:solidFill>
                  <a:srgbClr val="0023FE"/>
                </a:solidFill>
                <a:latin typeface="Arial Rounded MT Bold" panose="020F0704030504030204" pitchFamily="34" charset="0"/>
              </a:rPr>
              <a:t>Journal of Neurodevelopmental Disorders, 2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149-164. </a:t>
            </a:r>
            <a:endParaRPr lang="en-CA" sz="2000" dirty="0" smtClean="0">
              <a:solidFill>
                <a:srgbClr val="0023FE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CA" sz="2000" dirty="0" smtClean="0">
                <a:solidFill>
                  <a:srgbClr val="0023FE"/>
                </a:solidFill>
                <a:latin typeface="Arial Rounded MT Bold" panose="020F0704030504030204" pitchFamily="34" charset="0"/>
              </a:rPr>
              <a:t>Diamond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A., Barnett, W. S., Thomas, J., &amp; Munro, S. (2007). Preschool program improves cognitive control. </a:t>
            </a:r>
            <a:r>
              <a:rPr lang="en-CA" sz="2000" i="1" dirty="0">
                <a:solidFill>
                  <a:srgbClr val="0023FE"/>
                </a:solidFill>
                <a:latin typeface="Arial Rounded MT Bold" panose="020F0704030504030204" pitchFamily="34" charset="0"/>
              </a:rPr>
              <a:t>Science, 318</a:t>
            </a:r>
            <a:r>
              <a:rPr lang="en-CA" sz="2000" dirty="0">
                <a:solidFill>
                  <a:srgbClr val="0023FE"/>
                </a:solidFill>
                <a:latin typeface="Arial Rounded MT Bold" panose="020F0704030504030204" pitchFamily="34" charset="0"/>
              </a:rPr>
              <a:t>, 1387-1388. </a:t>
            </a:r>
            <a:endParaRPr lang="en-CA" sz="2000" dirty="0" smtClean="0">
              <a:solidFill>
                <a:srgbClr val="0023FE"/>
              </a:solidFill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A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smtClean="0">
              <a:solidFill>
                <a:srgbClr val="000099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/>
          <p:cNvSpPr>
            <a:spLocks noChangeShapeType="1"/>
          </p:cNvSpPr>
          <p:nvPr/>
        </p:nvSpPr>
        <p:spPr bwMode="auto">
          <a:xfrm>
            <a:off x="1176338" y="1671638"/>
            <a:ext cx="1587" cy="299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1138238" y="46624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138238" y="40624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1138238" y="34623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138238" y="28717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1138238" y="22717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1138238" y="16716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V="1">
            <a:off x="1141413" y="4664075"/>
            <a:ext cx="683895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V="1">
            <a:off x="1176338" y="466248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19399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24066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 flipV="1">
            <a:off x="28638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33305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37973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 flipV="1">
            <a:off x="42640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V="1">
            <a:off x="47307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51879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 flipV="1">
            <a:off x="56546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V="1">
            <a:off x="61214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65881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V="1">
            <a:off x="70453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9" name="Line 25"/>
          <p:cNvSpPr>
            <a:spLocks noChangeShapeType="1"/>
          </p:cNvSpPr>
          <p:nvPr/>
        </p:nvSpPr>
        <p:spPr bwMode="auto">
          <a:xfrm>
            <a:off x="1701800" y="1890713"/>
            <a:ext cx="466725" cy="85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0" name="Line 26"/>
          <p:cNvSpPr>
            <a:spLocks noChangeShapeType="1"/>
          </p:cNvSpPr>
          <p:nvPr/>
        </p:nvSpPr>
        <p:spPr bwMode="auto">
          <a:xfrm flipV="1">
            <a:off x="2168525" y="1757363"/>
            <a:ext cx="466725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1" name="Line 27"/>
          <p:cNvSpPr>
            <a:spLocks noChangeShapeType="1"/>
          </p:cNvSpPr>
          <p:nvPr/>
        </p:nvSpPr>
        <p:spPr bwMode="auto">
          <a:xfrm flipV="1">
            <a:off x="3568700" y="1862138"/>
            <a:ext cx="45720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2" name="Line 28"/>
          <p:cNvSpPr>
            <a:spLocks noChangeShapeType="1"/>
          </p:cNvSpPr>
          <p:nvPr/>
        </p:nvSpPr>
        <p:spPr bwMode="auto">
          <a:xfrm flipV="1">
            <a:off x="4025900" y="1690688"/>
            <a:ext cx="46672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3" name="Line 29"/>
          <p:cNvSpPr>
            <a:spLocks noChangeShapeType="1"/>
          </p:cNvSpPr>
          <p:nvPr/>
        </p:nvSpPr>
        <p:spPr bwMode="auto">
          <a:xfrm>
            <a:off x="4492625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4" name="Line 30"/>
          <p:cNvSpPr>
            <a:spLocks noChangeShapeType="1"/>
          </p:cNvSpPr>
          <p:nvPr/>
        </p:nvSpPr>
        <p:spPr bwMode="auto">
          <a:xfrm flipV="1">
            <a:off x="4959350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5" name="Line 31"/>
          <p:cNvSpPr>
            <a:spLocks noChangeShapeType="1"/>
          </p:cNvSpPr>
          <p:nvPr/>
        </p:nvSpPr>
        <p:spPr bwMode="auto">
          <a:xfrm>
            <a:off x="5426075" y="1690688"/>
            <a:ext cx="457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6" name="Line 32"/>
          <p:cNvSpPr>
            <a:spLocks noChangeShapeType="1"/>
          </p:cNvSpPr>
          <p:nvPr/>
        </p:nvSpPr>
        <p:spPr bwMode="auto">
          <a:xfrm flipV="1">
            <a:off x="1701800" y="18335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7" name="Line 33"/>
          <p:cNvSpPr>
            <a:spLocks noChangeShapeType="1"/>
          </p:cNvSpPr>
          <p:nvPr/>
        </p:nvSpPr>
        <p:spPr bwMode="auto">
          <a:xfrm>
            <a:off x="16732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8" name="Line 34"/>
          <p:cNvSpPr>
            <a:spLocks noChangeShapeType="1"/>
          </p:cNvSpPr>
          <p:nvPr/>
        </p:nvSpPr>
        <p:spPr bwMode="auto">
          <a:xfrm flipV="1">
            <a:off x="2168525" y="19002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49" name="Line 35"/>
          <p:cNvSpPr>
            <a:spLocks noChangeShapeType="1"/>
          </p:cNvSpPr>
          <p:nvPr/>
        </p:nvSpPr>
        <p:spPr bwMode="auto">
          <a:xfrm>
            <a:off x="21399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0" name="Line 36"/>
          <p:cNvSpPr>
            <a:spLocks noChangeShapeType="1"/>
          </p:cNvSpPr>
          <p:nvPr/>
        </p:nvSpPr>
        <p:spPr bwMode="auto">
          <a:xfrm flipV="1">
            <a:off x="2635250" y="170973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1" name="Line 37"/>
          <p:cNvSpPr>
            <a:spLocks noChangeShapeType="1"/>
          </p:cNvSpPr>
          <p:nvPr/>
        </p:nvSpPr>
        <p:spPr bwMode="auto">
          <a:xfrm>
            <a:off x="2606675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2" name="Line 38"/>
          <p:cNvSpPr>
            <a:spLocks noChangeShapeType="1"/>
          </p:cNvSpPr>
          <p:nvPr/>
        </p:nvSpPr>
        <p:spPr bwMode="auto">
          <a:xfrm flipV="1">
            <a:off x="3568700" y="18335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3" name="Line 39"/>
          <p:cNvSpPr>
            <a:spLocks noChangeShapeType="1"/>
          </p:cNvSpPr>
          <p:nvPr/>
        </p:nvSpPr>
        <p:spPr bwMode="auto">
          <a:xfrm>
            <a:off x="35401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4" name="Line 40"/>
          <p:cNvSpPr>
            <a:spLocks noChangeShapeType="1"/>
          </p:cNvSpPr>
          <p:nvPr/>
        </p:nvSpPr>
        <p:spPr bwMode="auto">
          <a:xfrm flipV="1">
            <a:off x="4025900" y="179546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5" name="Line 41"/>
          <p:cNvSpPr>
            <a:spLocks noChangeShapeType="1"/>
          </p:cNvSpPr>
          <p:nvPr/>
        </p:nvSpPr>
        <p:spPr bwMode="auto">
          <a:xfrm>
            <a:off x="3997325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6" name="Line 42"/>
          <p:cNvSpPr>
            <a:spLocks noChangeShapeType="1"/>
          </p:cNvSpPr>
          <p:nvPr/>
        </p:nvSpPr>
        <p:spPr bwMode="auto">
          <a:xfrm flipV="1">
            <a:off x="449262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7" name="Line 43"/>
          <p:cNvSpPr>
            <a:spLocks noChangeShapeType="1"/>
          </p:cNvSpPr>
          <p:nvPr/>
        </p:nvSpPr>
        <p:spPr bwMode="auto">
          <a:xfrm>
            <a:off x="44640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8" name="Line 44"/>
          <p:cNvSpPr>
            <a:spLocks noChangeShapeType="1"/>
          </p:cNvSpPr>
          <p:nvPr/>
        </p:nvSpPr>
        <p:spPr bwMode="auto">
          <a:xfrm flipV="1">
            <a:off x="4959350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59" name="Line 45"/>
          <p:cNvSpPr>
            <a:spLocks noChangeShapeType="1"/>
          </p:cNvSpPr>
          <p:nvPr/>
        </p:nvSpPr>
        <p:spPr bwMode="auto">
          <a:xfrm>
            <a:off x="4930775" y="1690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0" name="Line 46"/>
          <p:cNvSpPr>
            <a:spLocks noChangeShapeType="1"/>
          </p:cNvSpPr>
          <p:nvPr/>
        </p:nvSpPr>
        <p:spPr bwMode="auto">
          <a:xfrm flipV="1">
            <a:off x="54260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1" name="Line 47"/>
          <p:cNvSpPr>
            <a:spLocks noChangeShapeType="1"/>
          </p:cNvSpPr>
          <p:nvPr/>
        </p:nvSpPr>
        <p:spPr bwMode="auto">
          <a:xfrm>
            <a:off x="53975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2" name="Line 48"/>
          <p:cNvSpPr>
            <a:spLocks noChangeShapeType="1"/>
          </p:cNvSpPr>
          <p:nvPr/>
        </p:nvSpPr>
        <p:spPr bwMode="auto">
          <a:xfrm flipV="1">
            <a:off x="58832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3" name="Line 49"/>
          <p:cNvSpPr>
            <a:spLocks noChangeShapeType="1"/>
          </p:cNvSpPr>
          <p:nvPr/>
        </p:nvSpPr>
        <p:spPr bwMode="auto">
          <a:xfrm>
            <a:off x="58547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4" name="Line 50"/>
          <p:cNvSpPr>
            <a:spLocks noChangeShapeType="1"/>
          </p:cNvSpPr>
          <p:nvPr/>
        </p:nvSpPr>
        <p:spPr bwMode="auto">
          <a:xfrm flipV="1">
            <a:off x="6816725" y="16811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5" name="Line 51"/>
          <p:cNvSpPr>
            <a:spLocks noChangeShapeType="1"/>
          </p:cNvSpPr>
          <p:nvPr/>
        </p:nvSpPr>
        <p:spPr bwMode="auto">
          <a:xfrm>
            <a:off x="67881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6" name="Line 52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7" name="Line 53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8" name="Line 54"/>
          <p:cNvSpPr>
            <a:spLocks noChangeShapeType="1"/>
          </p:cNvSpPr>
          <p:nvPr/>
        </p:nvSpPr>
        <p:spPr bwMode="auto">
          <a:xfrm>
            <a:off x="1701800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69" name="Line 55"/>
          <p:cNvSpPr>
            <a:spLocks noChangeShapeType="1"/>
          </p:cNvSpPr>
          <p:nvPr/>
        </p:nvSpPr>
        <p:spPr bwMode="auto">
          <a:xfrm>
            <a:off x="1673225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0" name="Line 56"/>
          <p:cNvSpPr>
            <a:spLocks noChangeShapeType="1"/>
          </p:cNvSpPr>
          <p:nvPr/>
        </p:nvSpPr>
        <p:spPr bwMode="auto">
          <a:xfrm>
            <a:off x="2168525" y="19764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1" name="Line 57"/>
          <p:cNvSpPr>
            <a:spLocks noChangeShapeType="1"/>
          </p:cNvSpPr>
          <p:nvPr/>
        </p:nvSpPr>
        <p:spPr bwMode="auto">
          <a:xfrm>
            <a:off x="2139950" y="2043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2" name="Line 58"/>
          <p:cNvSpPr>
            <a:spLocks noChangeShapeType="1"/>
          </p:cNvSpPr>
          <p:nvPr/>
        </p:nvSpPr>
        <p:spPr bwMode="auto">
          <a:xfrm>
            <a:off x="2635250" y="17573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3" name="Line 59"/>
          <p:cNvSpPr>
            <a:spLocks noChangeShapeType="1"/>
          </p:cNvSpPr>
          <p:nvPr/>
        </p:nvSpPr>
        <p:spPr bwMode="auto">
          <a:xfrm>
            <a:off x="2606675" y="1804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4" name="Line 60"/>
          <p:cNvSpPr>
            <a:spLocks noChangeShapeType="1"/>
          </p:cNvSpPr>
          <p:nvPr/>
        </p:nvSpPr>
        <p:spPr bwMode="auto">
          <a:xfrm>
            <a:off x="3568700" y="19097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5" name="Line 61"/>
          <p:cNvSpPr>
            <a:spLocks noChangeShapeType="1"/>
          </p:cNvSpPr>
          <p:nvPr/>
        </p:nvSpPr>
        <p:spPr bwMode="auto">
          <a:xfrm>
            <a:off x="3540125" y="19859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6" name="Line 62"/>
          <p:cNvSpPr>
            <a:spLocks noChangeShapeType="1"/>
          </p:cNvSpPr>
          <p:nvPr/>
        </p:nvSpPr>
        <p:spPr bwMode="auto">
          <a:xfrm>
            <a:off x="4025900" y="18621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7" name="Line 63"/>
          <p:cNvSpPr>
            <a:spLocks noChangeShapeType="1"/>
          </p:cNvSpPr>
          <p:nvPr/>
        </p:nvSpPr>
        <p:spPr bwMode="auto">
          <a:xfrm>
            <a:off x="3997325" y="19192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8" name="Line 64"/>
          <p:cNvSpPr>
            <a:spLocks noChangeShapeType="1"/>
          </p:cNvSpPr>
          <p:nvPr/>
        </p:nvSpPr>
        <p:spPr bwMode="auto">
          <a:xfrm>
            <a:off x="449262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79" name="Line 65"/>
          <p:cNvSpPr>
            <a:spLocks noChangeShapeType="1"/>
          </p:cNvSpPr>
          <p:nvPr/>
        </p:nvSpPr>
        <p:spPr bwMode="auto">
          <a:xfrm>
            <a:off x="446405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0" name="Line 66"/>
          <p:cNvSpPr>
            <a:spLocks noChangeShapeType="1"/>
          </p:cNvSpPr>
          <p:nvPr/>
        </p:nvSpPr>
        <p:spPr bwMode="auto">
          <a:xfrm>
            <a:off x="4959350" y="17097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1" name="Line 67"/>
          <p:cNvSpPr>
            <a:spLocks noChangeShapeType="1"/>
          </p:cNvSpPr>
          <p:nvPr/>
        </p:nvSpPr>
        <p:spPr bwMode="auto">
          <a:xfrm>
            <a:off x="4930775" y="1738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2" name="Line 68"/>
          <p:cNvSpPr>
            <a:spLocks noChangeShapeType="1"/>
          </p:cNvSpPr>
          <p:nvPr/>
        </p:nvSpPr>
        <p:spPr bwMode="auto">
          <a:xfrm>
            <a:off x="54260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3" name="Line 69"/>
          <p:cNvSpPr>
            <a:spLocks noChangeShapeType="1"/>
          </p:cNvSpPr>
          <p:nvPr/>
        </p:nvSpPr>
        <p:spPr bwMode="auto">
          <a:xfrm>
            <a:off x="53975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4" name="Line 70"/>
          <p:cNvSpPr>
            <a:spLocks noChangeShapeType="1"/>
          </p:cNvSpPr>
          <p:nvPr/>
        </p:nvSpPr>
        <p:spPr bwMode="auto">
          <a:xfrm>
            <a:off x="58832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5" name="Line 71"/>
          <p:cNvSpPr>
            <a:spLocks noChangeShapeType="1"/>
          </p:cNvSpPr>
          <p:nvPr/>
        </p:nvSpPr>
        <p:spPr bwMode="auto">
          <a:xfrm>
            <a:off x="58547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6" name="Line 72"/>
          <p:cNvSpPr>
            <a:spLocks noChangeShapeType="1"/>
          </p:cNvSpPr>
          <p:nvPr/>
        </p:nvSpPr>
        <p:spPr bwMode="auto">
          <a:xfrm>
            <a:off x="6816725" y="17002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7" name="Line 73"/>
          <p:cNvSpPr>
            <a:spLocks noChangeShapeType="1"/>
          </p:cNvSpPr>
          <p:nvPr/>
        </p:nvSpPr>
        <p:spPr bwMode="auto">
          <a:xfrm>
            <a:off x="6788150" y="1719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8" name="Line 74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89" name="Line 75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0" name="Freeform 76"/>
          <p:cNvSpPr>
            <a:spLocks/>
          </p:cNvSpPr>
          <p:nvPr/>
        </p:nvSpPr>
        <p:spPr bwMode="auto">
          <a:xfrm>
            <a:off x="1692275" y="24336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1" name="Freeform 77"/>
          <p:cNvSpPr>
            <a:spLocks/>
          </p:cNvSpPr>
          <p:nvPr/>
        </p:nvSpPr>
        <p:spPr bwMode="auto">
          <a:xfrm>
            <a:off x="1797050" y="24526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2" name="Freeform 78"/>
          <p:cNvSpPr>
            <a:spLocks/>
          </p:cNvSpPr>
          <p:nvPr/>
        </p:nvSpPr>
        <p:spPr bwMode="auto">
          <a:xfrm>
            <a:off x="1911350" y="24622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3" name="Freeform 79"/>
          <p:cNvSpPr>
            <a:spLocks/>
          </p:cNvSpPr>
          <p:nvPr/>
        </p:nvSpPr>
        <p:spPr bwMode="auto">
          <a:xfrm>
            <a:off x="2035175" y="24717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4" name="Freeform 80"/>
          <p:cNvSpPr>
            <a:spLocks/>
          </p:cNvSpPr>
          <p:nvPr/>
        </p:nvSpPr>
        <p:spPr bwMode="auto">
          <a:xfrm>
            <a:off x="2149475" y="2481263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5" name="Freeform 81"/>
          <p:cNvSpPr>
            <a:spLocks/>
          </p:cNvSpPr>
          <p:nvPr/>
        </p:nvSpPr>
        <p:spPr bwMode="auto">
          <a:xfrm>
            <a:off x="2149475" y="24717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6" name="Freeform 82"/>
          <p:cNvSpPr>
            <a:spLocks/>
          </p:cNvSpPr>
          <p:nvPr/>
        </p:nvSpPr>
        <p:spPr bwMode="auto">
          <a:xfrm>
            <a:off x="2235200" y="23955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7" name="Freeform 83"/>
          <p:cNvSpPr>
            <a:spLocks/>
          </p:cNvSpPr>
          <p:nvPr/>
        </p:nvSpPr>
        <p:spPr bwMode="auto">
          <a:xfrm>
            <a:off x="2330450" y="2328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8" name="Freeform 84"/>
          <p:cNvSpPr>
            <a:spLocks/>
          </p:cNvSpPr>
          <p:nvPr/>
        </p:nvSpPr>
        <p:spPr bwMode="auto">
          <a:xfrm>
            <a:off x="2416175" y="22526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99" name="Freeform 85"/>
          <p:cNvSpPr>
            <a:spLocks/>
          </p:cNvSpPr>
          <p:nvPr/>
        </p:nvSpPr>
        <p:spPr bwMode="auto">
          <a:xfrm>
            <a:off x="2511425" y="21859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0" name="Freeform 86"/>
          <p:cNvSpPr>
            <a:spLocks/>
          </p:cNvSpPr>
          <p:nvPr/>
        </p:nvSpPr>
        <p:spPr bwMode="auto">
          <a:xfrm>
            <a:off x="2597150" y="2109788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1" name="Freeform 87"/>
          <p:cNvSpPr>
            <a:spLocks/>
          </p:cNvSpPr>
          <p:nvPr/>
        </p:nvSpPr>
        <p:spPr bwMode="auto">
          <a:xfrm>
            <a:off x="3559175" y="2366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2" name="Freeform 88"/>
          <p:cNvSpPr>
            <a:spLocks/>
          </p:cNvSpPr>
          <p:nvPr/>
        </p:nvSpPr>
        <p:spPr bwMode="auto">
          <a:xfrm>
            <a:off x="3673475" y="23574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3" name="Freeform 89"/>
          <p:cNvSpPr>
            <a:spLocks/>
          </p:cNvSpPr>
          <p:nvPr/>
        </p:nvSpPr>
        <p:spPr bwMode="auto">
          <a:xfrm>
            <a:off x="3787775" y="234791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4" name="Freeform 90"/>
          <p:cNvSpPr>
            <a:spLocks/>
          </p:cNvSpPr>
          <p:nvPr/>
        </p:nvSpPr>
        <p:spPr bwMode="auto">
          <a:xfrm>
            <a:off x="3902075" y="23383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5" name="Freeform 91"/>
          <p:cNvSpPr>
            <a:spLocks/>
          </p:cNvSpPr>
          <p:nvPr/>
        </p:nvSpPr>
        <p:spPr bwMode="auto">
          <a:xfrm>
            <a:off x="4016375" y="2328863"/>
            <a:ext cx="19050" cy="28575"/>
          </a:xfrm>
          <a:custGeom>
            <a:avLst/>
            <a:gdLst>
              <a:gd name="T0" fmla="*/ 0 w 12"/>
              <a:gd name="T1" fmla="*/ 2147483647 h 18"/>
              <a:gd name="T2" fmla="*/ 2147483647 w 12"/>
              <a:gd name="T3" fmla="*/ 0 h 18"/>
              <a:gd name="T4" fmla="*/ 2147483647 w 12"/>
              <a:gd name="T5" fmla="*/ 2147483647 h 18"/>
              <a:gd name="T6" fmla="*/ 0 w 12"/>
              <a:gd name="T7" fmla="*/ 2147483647 h 18"/>
              <a:gd name="T8" fmla="*/ 0 w 1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8"/>
              <a:gd name="T17" fmla="*/ 12 w 1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8">
                <a:moveTo>
                  <a:pt x="0" y="6"/>
                </a:moveTo>
                <a:lnTo>
                  <a:pt x="12" y="0"/>
                </a:lnTo>
                <a:lnTo>
                  <a:pt x="12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6" name="Freeform 92"/>
          <p:cNvSpPr>
            <a:spLocks/>
          </p:cNvSpPr>
          <p:nvPr/>
        </p:nvSpPr>
        <p:spPr bwMode="auto">
          <a:xfrm>
            <a:off x="4006850" y="23288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7" name="Freeform 93"/>
          <p:cNvSpPr>
            <a:spLocks/>
          </p:cNvSpPr>
          <p:nvPr/>
        </p:nvSpPr>
        <p:spPr bwMode="auto">
          <a:xfrm>
            <a:off x="4130675" y="2300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8" name="Freeform 94"/>
          <p:cNvSpPr>
            <a:spLocks/>
          </p:cNvSpPr>
          <p:nvPr/>
        </p:nvSpPr>
        <p:spPr bwMode="auto">
          <a:xfrm>
            <a:off x="4235450" y="22812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09" name="Freeform 95"/>
          <p:cNvSpPr>
            <a:spLocks/>
          </p:cNvSpPr>
          <p:nvPr/>
        </p:nvSpPr>
        <p:spPr bwMode="auto">
          <a:xfrm>
            <a:off x="434975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0" name="Freeform 96"/>
          <p:cNvSpPr>
            <a:spLocks/>
          </p:cNvSpPr>
          <p:nvPr/>
        </p:nvSpPr>
        <p:spPr bwMode="auto">
          <a:xfrm>
            <a:off x="4454525" y="22336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1" name="Freeform 97"/>
          <p:cNvSpPr>
            <a:spLocks/>
          </p:cNvSpPr>
          <p:nvPr/>
        </p:nvSpPr>
        <p:spPr bwMode="auto">
          <a:xfrm>
            <a:off x="4483100" y="22240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2" name="Freeform 98"/>
          <p:cNvSpPr>
            <a:spLocks/>
          </p:cNvSpPr>
          <p:nvPr/>
        </p:nvSpPr>
        <p:spPr bwMode="auto">
          <a:xfrm>
            <a:off x="4587875" y="22431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3" name="Freeform 99"/>
          <p:cNvSpPr>
            <a:spLocks/>
          </p:cNvSpPr>
          <p:nvPr/>
        </p:nvSpPr>
        <p:spPr bwMode="auto">
          <a:xfrm>
            <a:off x="471170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4" name="Freeform 100"/>
          <p:cNvSpPr>
            <a:spLocks/>
          </p:cNvSpPr>
          <p:nvPr/>
        </p:nvSpPr>
        <p:spPr bwMode="auto">
          <a:xfrm>
            <a:off x="4816475" y="22717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5" name="Freeform 101"/>
          <p:cNvSpPr>
            <a:spLocks/>
          </p:cNvSpPr>
          <p:nvPr/>
        </p:nvSpPr>
        <p:spPr bwMode="auto">
          <a:xfrm>
            <a:off x="4940300" y="2281238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6" name="Freeform 102"/>
          <p:cNvSpPr>
            <a:spLocks/>
          </p:cNvSpPr>
          <p:nvPr/>
        </p:nvSpPr>
        <p:spPr bwMode="auto">
          <a:xfrm>
            <a:off x="4940300" y="227171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7" name="Freeform 103"/>
          <p:cNvSpPr>
            <a:spLocks/>
          </p:cNvSpPr>
          <p:nvPr/>
        </p:nvSpPr>
        <p:spPr bwMode="auto">
          <a:xfrm>
            <a:off x="5045075" y="22145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8" name="Freeform 104"/>
          <p:cNvSpPr>
            <a:spLocks/>
          </p:cNvSpPr>
          <p:nvPr/>
        </p:nvSpPr>
        <p:spPr bwMode="auto">
          <a:xfrm>
            <a:off x="5140325" y="21669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19" name="Freeform 105"/>
          <p:cNvSpPr>
            <a:spLocks/>
          </p:cNvSpPr>
          <p:nvPr/>
        </p:nvSpPr>
        <p:spPr bwMode="auto">
          <a:xfrm>
            <a:off x="5245100" y="210978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0" name="Freeform 106"/>
          <p:cNvSpPr>
            <a:spLocks/>
          </p:cNvSpPr>
          <p:nvPr/>
        </p:nvSpPr>
        <p:spPr bwMode="auto">
          <a:xfrm>
            <a:off x="5349875" y="20526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1" name="Freeform 107"/>
          <p:cNvSpPr>
            <a:spLocks/>
          </p:cNvSpPr>
          <p:nvPr/>
        </p:nvSpPr>
        <p:spPr bwMode="auto">
          <a:xfrm>
            <a:off x="5407025" y="20240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2" name="Freeform 108"/>
          <p:cNvSpPr>
            <a:spLocks/>
          </p:cNvSpPr>
          <p:nvPr/>
        </p:nvSpPr>
        <p:spPr bwMode="auto">
          <a:xfrm>
            <a:off x="5521325" y="1985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3" name="Freeform 109"/>
          <p:cNvSpPr>
            <a:spLocks/>
          </p:cNvSpPr>
          <p:nvPr/>
        </p:nvSpPr>
        <p:spPr bwMode="auto">
          <a:xfrm>
            <a:off x="5626100" y="194786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4" name="Freeform 110"/>
          <p:cNvSpPr>
            <a:spLocks/>
          </p:cNvSpPr>
          <p:nvPr/>
        </p:nvSpPr>
        <p:spPr bwMode="auto">
          <a:xfrm>
            <a:off x="5740400" y="1919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5" name="Freeform 111"/>
          <p:cNvSpPr>
            <a:spLocks/>
          </p:cNvSpPr>
          <p:nvPr/>
        </p:nvSpPr>
        <p:spPr bwMode="auto">
          <a:xfrm>
            <a:off x="5845175" y="1881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6" name="Line 112"/>
          <p:cNvSpPr>
            <a:spLocks noChangeShapeType="1"/>
          </p:cNvSpPr>
          <p:nvPr/>
        </p:nvSpPr>
        <p:spPr bwMode="auto">
          <a:xfrm flipV="1">
            <a:off x="1701800" y="231933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7" name="Line 113"/>
          <p:cNvSpPr>
            <a:spLocks noChangeShapeType="1"/>
          </p:cNvSpPr>
          <p:nvPr/>
        </p:nvSpPr>
        <p:spPr bwMode="auto">
          <a:xfrm>
            <a:off x="1673225" y="23193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8" name="Line 114"/>
          <p:cNvSpPr>
            <a:spLocks noChangeShapeType="1"/>
          </p:cNvSpPr>
          <p:nvPr/>
        </p:nvSpPr>
        <p:spPr bwMode="auto">
          <a:xfrm flipV="1">
            <a:off x="2168525" y="227171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29" name="Line 115"/>
          <p:cNvSpPr>
            <a:spLocks noChangeShapeType="1"/>
          </p:cNvSpPr>
          <p:nvPr/>
        </p:nvSpPr>
        <p:spPr bwMode="auto">
          <a:xfrm>
            <a:off x="2139950" y="2271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0" name="Line 116"/>
          <p:cNvSpPr>
            <a:spLocks noChangeShapeType="1"/>
          </p:cNvSpPr>
          <p:nvPr/>
        </p:nvSpPr>
        <p:spPr bwMode="auto">
          <a:xfrm flipV="1">
            <a:off x="2635250" y="2014538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1" name="Line 117"/>
          <p:cNvSpPr>
            <a:spLocks noChangeShapeType="1"/>
          </p:cNvSpPr>
          <p:nvPr/>
        </p:nvSpPr>
        <p:spPr bwMode="auto">
          <a:xfrm>
            <a:off x="2606675" y="2014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2" name="Line 118"/>
          <p:cNvSpPr>
            <a:spLocks noChangeShapeType="1"/>
          </p:cNvSpPr>
          <p:nvPr/>
        </p:nvSpPr>
        <p:spPr bwMode="auto">
          <a:xfrm flipV="1">
            <a:off x="3568700" y="22907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3" name="Line 119"/>
          <p:cNvSpPr>
            <a:spLocks noChangeShapeType="1"/>
          </p:cNvSpPr>
          <p:nvPr/>
        </p:nvSpPr>
        <p:spPr bwMode="auto">
          <a:xfrm>
            <a:off x="3540125" y="22907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4" name="Line 120"/>
          <p:cNvSpPr>
            <a:spLocks noChangeShapeType="1"/>
          </p:cNvSpPr>
          <p:nvPr/>
        </p:nvSpPr>
        <p:spPr bwMode="auto">
          <a:xfrm flipV="1">
            <a:off x="4025900" y="2205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5" name="Line 121"/>
          <p:cNvSpPr>
            <a:spLocks noChangeShapeType="1"/>
          </p:cNvSpPr>
          <p:nvPr/>
        </p:nvSpPr>
        <p:spPr bwMode="auto">
          <a:xfrm>
            <a:off x="3997325" y="2205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6" name="Line 122"/>
          <p:cNvSpPr>
            <a:spLocks noChangeShapeType="1"/>
          </p:cNvSpPr>
          <p:nvPr/>
        </p:nvSpPr>
        <p:spPr bwMode="auto">
          <a:xfrm flipV="1">
            <a:off x="4492625" y="212883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7" name="Line 123"/>
          <p:cNvSpPr>
            <a:spLocks noChangeShapeType="1"/>
          </p:cNvSpPr>
          <p:nvPr/>
        </p:nvSpPr>
        <p:spPr bwMode="auto">
          <a:xfrm>
            <a:off x="446405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8" name="Line 124"/>
          <p:cNvSpPr>
            <a:spLocks noChangeShapeType="1"/>
          </p:cNvSpPr>
          <p:nvPr/>
        </p:nvSpPr>
        <p:spPr bwMode="auto">
          <a:xfrm flipV="1">
            <a:off x="4959350" y="21859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39" name="Line 125"/>
          <p:cNvSpPr>
            <a:spLocks noChangeShapeType="1"/>
          </p:cNvSpPr>
          <p:nvPr/>
        </p:nvSpPr>
        <p:spPr bwMode="auto">
          <a:xfrm>
            <a:off x="4930775" y="2185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0" name="Line 126"/>
          <p:cNvSpPr>
            <a:spLocks noChangeShapeType="1"/>
          </p:cNvSpPr>
          <p:nvPr/>
        </p:nvSpPr>
        <p:spPr bwMode="auto">
          <a:xfrm flipV="1">
            <a:off x="5426075" y="19478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1" name="Line 127"/>
          <p:cNvSpPr>
            <a:spLocks noChangeShapeType="1"/>
          </p:cNvSpPr>
          <p:nvPr/>
        </p:nvSpPr>
        <p:spPr bwMode="auto">
          <a:xfrm>
            <a:off x="53975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2" name="Line 128"/>
          <p:cNvSpPr>
            <a:spLocks noChangeShapeType="1"/>
          </p:cNvSpPr>
          <p:nvPr/>
        </p:nvSpPr>
        <p:spPr bwMode="auto">
          <a:xfrm flipV="1">
            <a:off x="5883275" y="18240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3" name="Line 129"/>
          <p:cNvSpPr>
            <a:spLocks noChangeShapeType="1"/>
          </p:cNvSpPr>
          <p:nvPr/>
        </p:nvSpPr>
        <p:spPr bwMode="auto">
          <a:xfrm>
            <a:off x="5854700" y="1824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4" name="Line 130"/>
          <p:cNvSpPr>
            <a:spLocks noChangeShapeType="1"/>
          </p:cNvSpPr>
          <p:nvPr/>
        </p:nvSpPr>
        <p:spPr bwMode="auto">
          <a:xfrm flipV="1">
            <a:off x="6816725" y="19002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5" name="Line 131"/>
          <p:cNvSpPr>
            <a:spLocks noChangeShapeType="1"/>
          </p:cNvSpPr>
          <p:nvPr/>
        </p:nvSpPr>
        <p:spPr bwMode="auto">
          <a:xfrm>
            <a:off x="67881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6" name="Line 132"/>
          <p:cNvSpPr>
            <a:spLocks noChangeShapeType="1"/>
          </p:cNvSpPr>
          <p:nvPr/>
        </p:nvSpPr>
        <p:spPr bwMode="auto">
          <a:xfrm flipV="1">
            <a:off x="7750175" y="17287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7" name="Line 133"/>
          <p:cNvSpPr>
            <a:spLocks noChangeShapeType="1"/>
          </p:cNvSpPr>
          <p:nvPr/>
        </p:nvSpPr>
        <p:spPr bwMode="auto">
          <a:xfrm>
            <a:off x="7721600" y="1728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8" name="Line 134"/>
          <p:cNvSpPr>
            <a:spLocks noChangeShapeType="1"/>
          </p:cNvSpPr>
          <p:nvPr/>
        </p:nvSpPr>
        <p:spPr bwMode="auto">
          <a:xfrm>
            <a:off x="1701800" y="245268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49" name="Line 135"/>
          <p:cNvSpPr>
            <a:spLocks noChangeShapeType="1"/>
          </p:cNvSpPr>
          <p:nvPr/>
        </p:nvSpPr>
        <p:spPr bwMode="auto">
          <a:xfrm>
            <a:off x="1673225" y="2586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0" name="Line 136"/>
          <p:cNvSpPr>
            <a:spLocks noChangeShapeType="1"/>
          </p:cNvSpPr>
          <p:nvPr/>
        </p:nvSpPr>
        <p:spPr bwMode="auto">
          <a:xfrm>
            <a:off x="2168525" y="2500313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1" name="Line 137"/>
          <p:cNvSpPr>
            <a:spLocks noChangeShapeType="1"/>
          </p:cNvSpPr>
          <p:nvPr/>
        </p:nvSpPr>
        <p:spPr bwMode="auto">
          <a:xfrm>
            <a:off x="2139950" y="27384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2" name="Line 138"/>
          <p:cNvSpPr>
            <a:spLocks noChangeShapeType="1"/>
          </p:cNvSpPr>
          <p:nvPr/>
        </p:nvSpPr>
        <p:spPr bwMode="auto">
          <a:xfrm>
            <a:off x="2635250" y="210978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3" name="Line 139"/>
          <p:cNvSpPr>
            <a:spLocks noChangeShapeType="1"/>
          </p:cNvSpPr>
          <p:nvPr/>
        </p:nvSpPr>
        <p:spPr bwMode="auto">
          <a:xfrm>
            <a:off x="2606675" y="2214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4" name="Line 140"/>
          <p:cNvSpPr>
            <a:spLocks noChangeShapeType="1"/>
          </p:cNvSpPr>
          <p:nvPr/>
        </p:nvSpPr>
        <p:spPr bwMode="auto">
          <a:xfrm>
            <a:off x="3568700" y="2386013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5" name="Line 141"/>
          <p:cNvSpPr>
            <a:spLocks noChangeShapeType="1"/>
          </p:cNvSpPr>
          <p:nvPr/>
        </p:nvSpPr>
        <p:spPr bwMode="auto">
          <a:xfrm>
            <a:off x="3540125" y="2490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6" name="Line 142"/>
          <p:cNvSpPr>
            <a:spLocks noChangeShapeType="1"/>
          </p:cNvSpPr>
          <p:nvPr/>
        </p:nvSpPr>
        <p:spPr bwMode="auto">
          <a:xfrm>
            <a:off x="4025900" y="23479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7" name="Line 143"/>
          <p:cNvSpPr>
            <a:spLocks noChangeShapeType="1"/>
          </p:cNvSpPr>
          <p:nvPr/>
        </p:nvSpPr>
        <p:spPr bwMode="auto">
          <a:xfrm>
            <a:off x="3997325" y="2481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8" name="Line 144"/>
          <p:cNvSpPr>
            <a:spLocks noChangeShapeType="1"/>
          </p:cNvSpPr>
          <p:nvPr/>
        </p:nvSpPr>
        <p:spPr bwMode="auto">
          <a:xfrm>
            <a:off x="4492625" y="224313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59" name="Line 145"/>
          <p:cNvSpPr>
            <a:spLocks noChangeShapeType="1"/>
          </p:cNvSpPr>
          <p:nvPr/>
        </p:nvSpPr>
        <p:spPr bwMode="auto">
          <a:xfrm>
            <a:off x="4464050" y="2347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0" name="Line 146"/>
          <p:cNvSpPr>
            <a:spLocks noChangeShapeType="1"/>
          </p:cNvSpPr>
          <p:nvPr/>
        </p:nvSpPr>
        <p:spPr bwMode="auto">
          <a:xfrm>
            <a:off x="4959350" y="23002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1" name="Line 147"/>
          <p:cNvSpPr>
            <a:spLocks noChangeShapeType="1"/>
          </p:cNvSpPr>
          <p:nvPr/>
        </p:nvSpPr>
        <p:spPr bwMode="auto">
          <a:xfrm>
            <a:off x="4930775" y="2414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2" name="Line 148"/>
          <p:cNvSpPr>
            <a:spLocks noChangeShapeType="1"/>
          </p:cNvSpPr>
          <p:nvPr/>
        </p:nvSpPr>
        <p:spPr bwMode="auto">
          <a:xfrm>
            <a:off x="5426075" y="204311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3" name="Line 149"/>
          <p:cNvSpPr>
            <a:spLocks noChangeShapeType="1"/>
          </p:cNvSpPr>
          <p:nvPr/>
        </p:nvSpPr>
        <p:spPr bwMode="auto">
          <a:xfrm>
            <a:off x="539750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4" name="Line 150"/>
          <p:cNvSpPr>
            <a:spLocks noChangeShapeType="1"/>
          </p:cNvSpPr>
          <p:nvPr/>
        </p:nvSpPr>
        <p:spPr bwMode="auto">
          <a:xfrm>
            <a:off x="5883275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5" name="Line 151"/>
          <p:cNvSpPr>
            <a:spLocks noChangeShapeType="1"/>
          </p:cNvSpPr>
          <p:nvPr/>
        </p:nvSpPr>
        <p:spPr bwMode="auto">
          <a:xfrm>
            <a:off x="58547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6" name="Line 152"/>
          <p:cNvSpPr>
            <a:spLocks noChangeShapeType="1"/>
          </p:cNvSpPr>
          <p:nvPr/>
        </p:nvSpPr>
        <p:spPr bwMode="auto">
          <a:xfrm>
            <a:off x="6816725" y="19669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7" name="Line 153"/>
          <p:cNvSpPr>
            <a:spLocks noChangeShapeType="1"/>
          </p:cNvSpPr>
          <p:nvPr/>
        </p:nvSpPr>
        <p:spPr bwMode="auto">
          <a:xfrm>
            <a:off x="6788150" y="2033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8" name="Line 154"/>
          <p:cNvSpPr>
            <a:spLocks noChangeShapeType="1"/>
          </p:cNvSpPr>
          <p:nvPr/>
        </p:nvSpPr>
        <p:spPr bwMode="auto">
          <a:xfrm>
            <a:off x="7750175" y="17573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69" name="Line 155"/>
          <p:cNvSpPr>
            <a:spLocks noChangeShapeType="1"/>
          </p:cNvSpPr>
          <p:nvPr/>
        </p:nvSpPr>
        <p:spPr bwMode="auto">
          <a:xfrm>
            <a:off x="7721600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0" name="Freeform 156"/>
          <p:cNvSpPr>
            <a:spLocks/>
          </p:cNvSpPr>
          <p:nvPr/>
        </p:nvSpPr>
        <p:spPr bwMode="auto">
          <a:xfrm>
            <a:off x="1682750" y="3538538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2147483647 h 18"/>
              <a:gd name="T4" fmla="*/ 2147483647 w 90"/>
              <a:gd name="T5" fmla="*/ 2147483647 h 18"/>
              <a:gd name="T6" fmla="*/ 2147483647 w 90"/>
              <a:gd name="T7" fmla="*/ 0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12"/>
                </a:moveTo>
                <a:lnTo>
                  <a:pt x="84" y="18"/>
                </a:lnTo>
                <a:lnTo>
                  <a:pt x="9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1" name="Freeform 157"/>
          <p:cNvSpPr>
            <a:spLocks/>
          </p:cNvSpPr>
          <p:nvPr/>
        </p:nvSpPr>
        <p:spPr bwMode="auto">
          <a:xfrm>
            <a:off x="1901825" y="35480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2" name="Freeform 158"/>
          <p:cNvSpPr>
            <a:spLocks/>
          </p:cNvSpPr>
          <p:nvPr/>
        </p:nvSpPr>
        <p:spPr bwMode="auto">
          <a:xfrm>
            <a:off x="2016125" y="35575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3" name="Freeform 159"/>
          <p:cNvSpPr>
            <a:spLocks/>
          </p:cNvSpPr>
          <p:nvPr/>
        </p:nvSpPr>
        <p:spPr bwMode="auto">
          <a:xfrm>
            <a:off x="2130425" y="35671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0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30" y="0"/>
                </a:lnTo>
                <a:lnTo>
                  <a:pt x="30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4" name="Freeform 160"/>
          <p:cNvSpPr>
            <a:spLocks/>
          </p:cNvSpPr>
          <p:nvPr/>
        </p:nvSpPr>
        <p:spPr bwMode="auto">
          <a:xfrm>
            <a:off x="2159000" y="35004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5" name="Freeform 161"/>
          <p:cNvSpPr>
            <a:spLocks/>
          </p:cNvSpPr>
          <p:nvPr/>
        </p:nvSpPr>
        <p:spPr bwMode="auto">
          <a:xfrm>
            <a:off x="2292350" y="3405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6" name="Freeform 162"/>
          <p:cNvSpPr>
            <a:spLocks/>
          </p:cNvSpPr>
          <p:nvPr/>
        </p:nvSpPr>
        <p:spPr bwMode="auto">
          <a:xfrm>
            <a:off x="2359025" y="33194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7" name="Freeform 163"/>
          <p:cNvSpPr>
            <a:spLocks/>
          </p:cNvSpPr>
          <p:nvPr/>
        </p:nvSpPr>
        <p:spPr bwMode="auto">
          <a:xfrm>
            <a:off x="2435225" y="3148013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8" name="Freeform 164"/>
          <p:cNvSpPr>
            <a:spLocks/>
          </p:cNvSpPr>
          <p:nvPr/>
        </p:nvSpPr>
        <p:spPr bwMode="auto">
          <a:xfrm>
            <a:off x="2559050" y="30622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79" name="Freeform 165"/>
          <p:cNvSpPr>
            <a:spLocks/>
          </p:cNvSpPr>
          <p:nvPr/>
        </p:nvSpPr>
        <p:spPr bwMode="auto">
          <a:xfrm>
            <a:off x="3549650" y="3376613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0 h 18"/>
              <a:gd name="T4" fmla="*/ 2147483647 w 90"/>
              <a:gd name="T5" fmla="*/ 2147483647 h 18"/>
              <a:gd name="T6" fmla="*/ 2147483647 w 90"/>
              <a:gd name="T7" fmla="*/ 2147483647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6"/>
                </a:moveTo>
                <a:lnTo>
                  <a:pt x="84" y="0"/>
                </a:lnTo>
                <a:lnTo>
                  <a:pt x="9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0" name="Freeform 166"/>
          <p:cNvSpPr>
            <a:spLocks/>
          </p:cNvSpPr>
          <p:nvPr/>
        </p:nvSpPr>
        <p:spPr bwMode="auto">
          <a:xfrm>
            <a:off x="3759200" y="33575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1" name="Freeform 167"/>
          <p:cNvSpPr>
            <a:spLocks/>
          </p:cNvSpPr>
          <p:nvPr/>
        </p:nvSpPr>
        <p:spPr bwMode="auto">
          <a:xfrm>
            <a:off x="3873500" y="33480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2" name="Freeform 168"/>
          <p:cNvSpPr>
            <a:spLocks/>
          </p:cNvSpPr>
          <p:nvPr/>
        </p:nvSpPr>
        <p:spPr bwMode="auto">
          <a:xfrm>
            <a:off x="3997325" y="33289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3" name="Freeform 169"/>
          <p:cNvSpPr>
            <a:spLocks/>
          </p:cNvSpPr>
          <p:nvPr/>
        </p:nvSpPr>
        <p:spPr bwMode="auto">
          <a:xfrm>
            <a:off x="4006850" y="3309938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4" name="Freeform 170"/>
          <p:cNvSpPr>
            <a:spLocks/>
          </p:cNvSpPr>
          <p:nvPr/>
        </p:nvSpPr>
        <p:spPr bwMode="auto">
          <a:xfrm>
            <a:off x="4216400" y="32813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5" name="Freeform 171"/>
          <p:cNvSpPr>
            <a:spLocks/>
          </p:cNvSpPr>
          <p:nvPr/>
        </p:nvSpPr>
        <p:spPr bwMode="auto">
          <a:xfrm>
            <a:off x="4321175" y="32623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6" name="Freeform 172"/>
          <p:cNvSpPr>
            <a:spLocks/>
          </p:cNvSpPr>
          <p:nvPr/>
        </p:nvSpPr>
        <p:spPr bwMode="auto">
          <a:xfrm>
            <a:off x="4435475" y="32337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7" name="Freeform 173"/>
          <p:cNvSpPr>
            <a:spLocks/>
          </p:cNvSpPr>
          <p:nvPr/>
        </p:nvSpPr>
        <p:spPr bwMode="auto">
          <a:xfrm>
            <a:off x="4473575" y="3214688"/>
            <a:ext cx="142875" cy="38100"/>
          </a:xfrm>
          <a:custGeom>
            <a:avLst/>
            <a:gdLst>
              <a:gd name="T0" fmla="*/ 0 w 90"/>
              <a:gd name="T1" fmla="*/ 2147483647 h 24"/>
              <a:gd name="T2" fmla="*/ 2147483647 w 90"/>
              <a:gd name="T3" fmla="*/ 0 h 24"/>
              <a:gd name="T4" fmla="*/ 2147483647 w 90"/>
              <a:gd name="T5" fmla="*/ 2147483647 h 24"/>
              <a:gd name="T6" fmla="*/ 2147483647 w 90"/>
              <a:gd name="T7" fmla="*/ 2147483647 h 24"/>
              <a:gd name="T8" fmla="*/ 0 w 9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"/>
              <a:gd name="T17" fmla="*/ 90 w 9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">
                <a:moveTo>
                  <a:pt x="0" y="12"/>
                </a:moveTo>
                <a:lnTo>
                  <a:pt x="84" y="0"/>
                </a:lnTo>
                <a:lnTo>
                  <a:pt x="9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8" name="Freeform 174"/>
          <p:cNvSpPr>
            <a:spLocks/>
          </p:cNvSpPr>
          <p:nvPr/>
        </p:nvSpPr>
        <p:spPr bwMode="auto">
          <a:xfrm>
            <a:off x="4683125" y="31956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89" name="Freeform 175"/>
          <p:cNvSpPr>
            <a:spLocks/>
          </p:cNvSpPr>
          <p:nvPr/>
        </p:nvSpPr>
        <p:spPr bwMode="auto">
          <a:xfrm>
            <a:off x="4797425" y="31765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0" name="Freeform 176"/>
          <p:cNvSpPr>
            <a:spLocks/>
          </p:cNvSpPr>
          <p:nvPr/>
        </p:nvSpPr>
        <p:spPr bwMode="auto">
          <a:xfrm>
            <a:off x="4911725" y="31575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6"/>
                </a:moveTo>
                <a:lnTo>
                  <a:pt x="30" y="0"/>
                </a:lnTo>
                <a:lnTo>
                  <a:pt x="36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1" name="Freeform 177"/>
          <p:cNvSpPr>
            <a:spLocks/>
          </p:cNvSpPr>
          <p:nvPr/>
        </p:nvSpPr>
        <p:spPr bwMode="auto">
          <a:xfrm>
            <a:off x="4940300" y="3128963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2" name="Freeform 178"/>
          <p:cNvSpPr>
            <a:spLocks/>
          </p:cNvSpPr>
          <p:nvPr/>
        </p:nvSpPr>
        <p:spPr bwMode="auto">
          <a:xfrm>
            <a:off x="5149850" y="31003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3" name="Freeform 179"/>
          <p:cNvSpPr>
            <a:spLocks/>
          </p:cNvSpPr>
          <p:nvPr/>
        </p:nvSpPr>
        <p:spPr bwMode="auto">
          <a:xfrm>
            <a:off x="5254625" y="30718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4" name="Freeform 180"/>
          <p:cNvSpPr>
            <a:spLocks/>
          </p:cNvSpPr>
          <p:nvPr/>
        </p:nvSpPr>
        <p:spPr bwMode="auto">
          <a:xfrm>
            <a:off x="5368925" y="30432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5" name="Freeform 181"/>
          <p:cNvSpPr>
            <a:spLocks/>
          </p:cNvSpPr>
          <p:nvPr/>
        </p:nvSpPr>
        <p:spPr bwMode="auto">
          <a:xfrm>
            <a:off x="5407025" y="2976563"/>
            <a:ext cx="123825" cy="95250"/>
          </a:xfrm>
          <a:custGeom>
            <a:avLst/>
            <a:gdLst>
              <a:gd name="T0" fmla="*/ 0 w 78"/>
              <a:gd name="T1" fmla="*/ 2147483647 h 60"/>
              <a:gd name="T2" fmla="*/ 2147483647 w 78"/>
              <a:gd name="T3" fmla="*/ 0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0 w 78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60"/>
              <a:gd name="T17" fmla="*/ 78 w 78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60">
                <a:moveTo>
                  <a:pt x="0" y="42"/>
                </a:moveTo>
                <a:lnTo>
                  <a:pt x="72" y="0"/>
                </a:lnTo>
                <a:lnTo>
                  <a:pt x="78" y="18"/>
                </a:lnTo>
                <a:lnTo>
                  <a:pt x="6" y="60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6" name="Freeform 182"/>
          <p:cNvSpPr>
            <a:spLocks/>
          </p:cNvSpPr>
          <p:nvPr/>
        </p:nvSpPr>
        <p:spPr bwMode="auto">
          <a:xfrm>
            <a:off x="5588000" y="291941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7" name="Freeform 183"/>
          <p:cNvSpPr>
            <a:spLocks/>
          </p:cNvSpPr>
          <p:nvPr/>
        </p:nvSpPr>
        <p:spPr bwMode="auto">
          <a:xfrm>
            <a:off x="5683250" y="28527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8" name="Freeform 184"/>
          <p:cNvSpPr>
            <a:spLocks/>
          </p:cNvSpPr>
          <p:nvPr/>
        </p:nvSpPr>
        <p:spPr bwMode="auto">
          <a:xfrm>
            <a:off x="5788025" y="2757488"/>
            <a:ext cx="104775" cy="85725"/>
          </a:xfrm>
          <a:custGeom>
            <a:avLst/>
            <a:gdLst>
              <a:gd name="T0" fmla="*/ 0 w 66"/>
              <a:gd name="T1" fmla="*/ 2147483647 h 54"/>
              <a:gd name="T2" fmla="*/ 2147483647 w 66"/>
              <a:gd name="T3" fmla="*/ 0 h 54"/>
              <a:gd name="T4" fmla="*/ 2147483647 w 66"/>
              <a:gd name="T5" fmla="*/ 2147483647 h 54"/>
              <a:gd name="T6" fmla="*/ 2147483647 w 66"/>
              <a:gd name="T7" fmla="*/ 2147483647 h 54"/>
              <a:gd name="T8" fmla="*/ 0 w 66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4"/>
              <a:gd name="T17" fmla="*/ 66 w 6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4">
                <a:moveTo>
                  <a:pt x="0" y="36"/>
                </a:moveTo>
                <a:lnTo>
                  <a:pt x="60" y="0"/>
                </a:lnTo>
                <a:lnTo>
                  <a:pt x="66" y="18"/>
                </a:lnTo>
                <a:lnTo>
                  <a:pt x="6" y="5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199" name="Line 185"/>
          <p:cNvSpPr>
            <a:spLocks noChangeShapeType="1"/>
          </p:cNvSpPr>
          <p:nvPr/>
        </p:nvSpPr>
        <p:spPr bwMode="auto">
          <a:xfrm flipV="1">
            <a:off x="1701800" y="3309938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0" name="Line 186"/>
          <p:cNvSpPr>
            <a:spLocks noChangeShapeType="1"/>
          </p:cNvSpPr>
          <p:nvPr/>
        </p:nvSpPr>
        <p:spPr bwMode="auto">
          <a:xfrm>
            <a:off x="1673225" y="33099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1" name="Line 187"/>
          <p:cNvSpPr>
            <a:spLocks noChangeShapeType="1"/>
          </p:cNvSpPr>
          <p:nvPr/>
        </p:nvSpPr>
        <p:spPr bwMode="auto">
          <a:xfrm flipV="1">
            <a:off x="2168525" y="33670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2" name="Line 188"/>
          <p:cNvSpPr>
            <a:spLocks noChangeShapeType="1"/>
          </p:cNvSpPr>
          <p:nvPr/>
        </p:nvSpPr>
        <p:spPr bwMode="auto">
          <a:xfrm>
            <a:off x="2139950" y="33670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3" name="Line 189"/>
          <p:cNvSpPr>
            <a:spLocks noChangeShapeType="1"/>
          </p:cNvSpPr>
          <p:nvPr/>
        </p:nvSpPr>
        <p:spPr bwMode="auto">
          <a:xfrm flipV="1">
            <a:off x="2635250" y="2805113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4" name="Line 190"/>
          <p:cNvSpPr>
            <a:spLocks noChangeShapeType="1"/>
          </p:cNvSpPr>
          <p:nvPr/>
        </p:nvSpPr>
        <p:spPr bwMode="auto">
          <a:xfrm>
            <a:off x="2606675" y="2805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5" name="Line 191"/>
          <p:cNvSpPr>
            <a:spLocks noChangeShapeType="1"/>
          </p:cNvSpPr>
          <p:nvPr/>
        </p:nvSpPr>
        <p:spPr bwMode="auto">
          <a:xfrm flipV="1">
            <a:off x="3568700" y="318611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6" name="Line 192"/>
          <p:cNvSpPr>
            <a:spLocks noChangeShapeType="1"/>
          </p:cNvSpPr>
          <p:nvPr/>
        </p:nvSpPr>
        <p:spPr bwMode="auto">
          <a:xfrm>
            <a:off x="3540125" y="3186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7" name="Line 193"/>
          <p:cNvSpPr>
            <a:spLocks noChangeShapeType="1"/>
          </p:cNvSpPr>
          <p:nvPr/>
        </p:nvSpPr>
        <p:spPr bwMode="auto">
          <a:xfrm flipV="1">
            <a:off x="4025900" y="32051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8" name="Line 194"/>
          <p:cNvSpPr>
            <a:spLocks noChangeShapeType="1"/>
          </p:cNvSpPr>
          <p:nvPr/>
        </p:nvSpPr>
        <p:spPr bwMode="auto">
          <a:xfrm>
            <a:off x="3997325" y="3205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09" name="Line 195"/>
          <p:cNvSpPr>
            <a:spLocks noChangeShapeType="1"/>
          </p:cNvSpPr>
          <p:nvPr/>
        </p:nvSpPr>
        <p:spPr bwMode="auto">
          <a:xfrm flipV="1">
            <a:off x="4492625" y="31003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0" name="Line 196"/>
          <p:cNvSpPr>
            <a:spLocks noChangeShapeType="1"/>
          </p:cNvSpPr>
          <p:nvPr/>
        </p:nvSpPr>
        <p:spPr bwMode="auto">
          <a:xfrm>
            <a:off x="4464050" y="31003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1" name="Line 197"/>
          <p:cNvSpPr>
            <a:spLocks noChangeShapeType="1"/>
          </p:cNvSpPr>
          <p:nvPr/>
        </p:nvSpPr>
        <p:spPr bwMode="auto">
          <a:xfrm flipV="1">
            <a:off x="4959350" y="29956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2" name="Line 198"/>
          <p:cNvSpPr>
            <a:spLocks noChangeShapeType="1"/>
          </p:cNvSpPr>
          <p:nvPr/>
        </p:nvSpPr>
        <p:spPr bwMode="auto">
          <a:xfrm>
            <a:off x="4930775" y="29956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3" name="Line 199"/>
          <p:cNvSpPr>
            <a:spLocks noChangeShapeType="1"/>
          </p:cNvSpPr>
          <p:nvPr/>
        </p:nvSpPr>
        <p:spPr bwMode="auto">
          <a:xfrm flipV="1">
            <a:off x="5426075" y="29098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4" name="Line 200"/>
          <p:cNvSpPr>
            <a:spLocks noChangeShapeType="1"/>
          </p:cNvSpPr>
          <p:nvPr/>
        </p:nvSpPr>
        <p:spPr bwMode="auto">
          <a:xfrm>
            <a:off x="5397500" y="29098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5" name="Line 201"/>
          <p:cNvSpPr>
            <a:spLocks noChangeShapeType="1"/>
          </p:cNvSpPr>
          <p:nvPr/>
        </p:nvSpPr>
        <p:spPr bwMode="auto">
          <a:xfrm flipV="1">
            <a:off x="5883275" y="26336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6" name="Line 202"/>
          <p:cNvSpPr>
            <a:spLocks noChangeShapeType="1"/>
          </p:cNvSpPr>
          <p:nvPr/>
        </p:nvSpPr>
        <p:spPr bwMode="auto">
          <a:xfrm>
            <a:off x="5854700" y="26336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7" name="Line 203"/>
          <p:cNvSpPr>
            <a:spLocks noChangeShapeType="1"/>
          </p:cNvSpPr>
          <p:nvPr/>
        </p:nvSpPr>
        <p:spPr bwMode="auto">
          <a:xfrm flipV="1">
            <a:off x="6816725" y="2395538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8" name="Line 204"/>
          <p:cNvSpPr>
            <a:spLocks noChangeShapeType="1"/>
          </p:cNvSpPr>
          <p:nvPr/>
        </p:nvSpPr>
        <p:spPr bwMode="auto">
          <a:xfrm>
            <a:off x="6788150" y="2395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19" name="Line 205"/>
          <p:cNvSpPr>
            <a:spLocks noChangeShapeType="1"/>
          </p:cNvSpPr>
          <p:nvPr/>
        </p:nvSpPr>
        <p:spPr bwMode="auto">
          <a:xfrm flipV="1">
            <a:off x="7750175" y="21193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0" name="Line 206"/>
          <p:cNvSpPr>
            <a:spLocks noChangeShapeType="1"/>
          </p:cNvSpPr>
          <p:nvPr/>
        </p:nvSpPr>
        <p:spPr bwMode="auto">
          <a:xfrm>
            <a:off x="7721600" y="2119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1" name="Line 207"/>
          <p:cNvSpPr>
            <a:spLocks noChangeShapeType="1"/>
          </p:cNvSpPr>
          <p:nvPr/>
        </p:nvSpPr>
        <p:spPr bwMode="auto">
          <a:xfrm>
            <a:off x="1701800" y="3548063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2" name="Line 208"/>
          <p:cNvSpPr>
            <a:spLocks noChangeShapeType="1"/>
          </p:cNvSpPr>
          <p:nvPr/>
        </p:nvSpPr>
        <p:spPr bwMode="auto">
          <a:xfrm>
            <a:off x="1673225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3" name="Line 209"/>
          <p:cNvSpPr>
            <a:spLocks noChangeShapeType="1"/>
          </p:cNvSpPr>
          <p:nvPr/>
        </p:nvSpPr>
        <p:spPr bwMode="auto">
          <a:xfrm>
            <a:off x="2168525" y="358616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4" name="Line 210"/>
          <p:cNvSpPr>
            <a:spLocks noChangeShapeType="1"/>
          </p:cNvSpPr>
          <p:nvPr/>
        </p:nvSpPr>
        <p:spPr bwMode="auto">
          <a:xfrm>
            <a:off x="2139950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5" name="Line 211"/>
          <p:cNvSpPr>
            <a:spLocks noChangeShapeType="1"/>
          </p:cNvSpPr>
          <p:nvPr/>
        </p:nvSpPr>
        <p:spPr bwMode="auto">
          <a:xfrm>
            <a:off x="2635250" y="30241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6" name="Line 212"/>
          <p:cNvSpPr>
            <a:spLocks noChangeShapeType="1"/>
          </p:cNvSpPr>
          <p:nvPr/>
        </p:nvSpPr>
        <p:spPr bwMode="auto">
          <a:xfrm>
            <a:off x="2606675" y="3243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7" name="Line 213"/>
          <p:cNvSpPr>
            <a:spLocks noChangeShapeType="1"/>
          </p:cNvSpPr>
          <p:nvPr/>
        </p:nvSpPr>
        <p:spPr bwMode="auto">
          <a:xfrm>
            <a:off x="3568700" y="3395663"/>
            <a:ext cx="1588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8" name="Line 214"/>
          <p:cNvSpPr>
            <a:spLocks noChangeShapeType="1"/>
          </p:cNvSpPr>
          <p:nvPr/>
        </p:nvSpPr>
        <p:spPr bwMode="auto">
          <a:xfrm>
            <a:off x="3540125" y="3595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29" name="Line 215"/>
          <p:cNvSpPr>
            <a:spLocks noChangeShapeType="1"/>
          </p:cNvSpPr>
          <p:nvPr/>
        </p:nvSpPr>
        <p:spPr bwMode="auto">
          <a:xfrm>
            <a:off x="4025900" y="3348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0" name="Line 216"/>
          <p:cNvSpPr>
            <a:spLocks noChangeShapeType="1"/>
          </p:cNvSpPr>
          <p:nvPr/>
        </p:nvSpPr>
        <p:spPr bwMode="auto">
          <a:xfrm>
            <a:off x="3997325" y="3490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1" name="Line 217"/>
          <p:cNvSpPr>
            <a:spLocks noChangeShapeType="1"/>
          </p:cNvSpPr>
          <p:nvPr/>
        </p:nvSpPr>
        <p:spPr bwMode="auto">
          <a:xfrm>
            <a:off x="4492625" y="32432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2" name="Line 218"/>
          <p:cNvSpPr>
            <a:spLocks noChangeShapeType="1"/>
          </p:cNvSpPr>
          <p:nvPr/>
        </p:nvSpPr>
        <p:spPr bwMode="auto">
          <a:xfrm>
            <a:off x="4464050" y="33861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3" name="Line 219"/>
          <p:cNvSpPr>
            <a:spLocks noChangeShapeType="1"/>
          </p:cNvSpPr>
          <p:nvPr/>
        </p:nvSpPr>
        <p:spPr bwMode="auto">
          <a:xfrm>
            <a:off x="4959350" y="316706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4" name="Line 220"/>
          <p:cNvSpPr>
            <a:spLocks noChangeShapeType="1"/>
          </p:cNvSpPr>
          <p:nvPr/>
        </p:nvSpPr>
        <p:spPr bwMode="auto">
          <a:xfrm>
            <a:off x="4930775" y="33385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5" name="Line 221"/>
          <p:cNvSpPr>
            <a:spLocks noChangeShapeType="1"/>
          </p:cNvSpPr>
          <p:nvPr/>
        </p:nvSpPr>
        <p:spPr bwMode="auto">
          <a:xfrm>
            <a:off x="5426075" y="30527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6" name="Line 222"/>
          <p:cNvSpPr>
            <a:spLocks noChangeShapeType="1"/>
          </p:cNvSpPr>
          <p:nvPr/>
        </p:nvSpPr>
        <p:spPr bwMode="auto">
          <a:xfrm>
            <a:off x="5397500" y="3195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7" name="Line 223"/>
          <p:cNvSpPr>
            <a:spLocks noChangeShapeType="1"/>
          </p:cNvSpPr>
          <p:nvPr/>
        </p:nvSpPr>
        <p:spPr bwMode="auto">
          <a:xfrm>
            <a:off x="5883275" y="27670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8" name="Line 224"/>
          <p:cNvSpPr>
            <a:spLocks noChangeShapeType="1"/>
          </p:cNvSpPr>
          <p:nvPr/>
        </p:nvSpPr>
        <p:spPr bwMode="auto">
          <a:xfrm>
            <a:off x="5854700" y="29003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39" name="Line 225"/>
          <p:cNvSpPr>
            <a:spLocks noChangeShapeType="1"/>
          </p:cNvSpPr>
          <p:nvPr/>
        </p:nvSpPr>
        <p:spPr bwMode="auto">
          <a:xfrm>
            <a:off x="6816725" y="25193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0" name="Line 226"/>
          <p:cNvSpPr>
            <a:spLocks noChangeShapeType="1"/>
          </p:cNvSpPr>
          <p:nvPr/>
        </p:nvSpPr>
        <p:spPr bwMode="auto">
          <a:xfrm>
            <a:off x="6788150" y="2652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1" name="Line 227"/>
          <p:cNvSpPr>
            <a:spLocks noChangeShapeType="1"/>
          </p:cNvSpPr>
          <p:nvPr/>
        </p:nvSpPr>
        <p:spPr bwMode="auto">
          <a:xfrm>
            <a:off x="7750175" y="2290763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2" name="Line 228"/>
          <p:cNvSpPr>
            <a:spLocks noChangeShapeType="1"/>
          </p:cNvSpPr>
          <p:nvPr/>
        </p:nvSpPr>
        <p:spPr bwMode="auto">
          <a:xfrm>
            <a:off x="7721600" y="2452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3" name="Freeform 229"/>
          <p:cNvSpPr>
            <a:spLocks/>
          </p:cNvSpPr>
          <p:nvPr/>
        </p:nvSpPr>
        <p:spPr bwMode="auto">
          <a:xfrm>
            <a:off x="1654175" y="18430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4" name="Freeform 230"/>
          <p:cNvSpPr>
            <a:spLocks/>
          </p:cNvSpPr>
          <p:nvPr/>
        </p:nvSpPr>
        <p:spPr bwMode="auto">
          <a:xfrm>
            <a:off x="2120900" y="19288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5" name="Freeform 231"/>
          <p:cNvSpPr>
            <a:spLocks/>
          </p:cNvSpPr>
          <p:nvPr/>
        </p:nvSpPr>
        <p:spPr bwMode="auto">
          <a:xfrm>
            <a:off x="2587625" y="17097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6" name="Freeform 232"/>
          <p:cNvSpPr>
            <a:spLocks/>
          </p:cNvSpPr>
          <p:nvPr/>
        </p:nvSpPr>
        <p:spPr bwMode="auto">
          <a:xfrm>
            <a:off x="3521075" y="18621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7" name="Freeform 233"/>
          <p:cNvSpPr>
            <a:spLocks/>
          </p:cNvSpPr>
          <p:nvPr/>
        </p:nvSpPr>
        <p:spPr bwMode="auto">
          <a:xfrm>
            <a:off x="3978275" y="18145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8" name="Freeform 234"/>
          <p:cNvSpPr>
            <a:spLocks/>
          </p:cNvSpPr>
          <p:nvPr/>
        </p:nvSpPr>
        <p:spPr bwMode="auto">
          <a:xfrm>
            <a:off x="444500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49" name="Freeform 235"/>
          <p:cNvSpPr>
            <a:spLocks/>
          </p:cNvSpPr>
          <p:nvPr/>
        </p:nvSpPr>
        <p:spPr bwMode="auto">
          <a:xfrm>
            <a:off x="4911725" y="16621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50" name="Freeform 236"/>
          <p:cNvSpPr>
            <a:spLocks/>
          </p:cNvSpPr>
          <p:nvPr/>
        </p:nvSpPr>
        <p:spPr bwMode="auto">
          <a:xfrm>
            <a:off x="53784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51" name="Freeform 237"/>
          <p:cNvSpPr>
            <a:spLocks/>
          </p:cNvSpPr>
          <p:nvPr/>
        </p:nvSpPr>
        <p:spPr bwMode="auto">
          <a:xfrm>
            <a:off x="58356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52" name="Freeform 238"/>
          <p:cNvSpPr>
            <a:spLocks/>
          </p:cNvSpPr>
          <p:nvPr/>
        </p:nvSpPr>
        <p:spPr bwMode="auto">
          <a:xfrm>
            <a:off x="6769100" y="16525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53" name="Freeform 239"/>
          <p:cNvSpPr>
            <a:spLocks/>
          </p:cNvSpPr>
          <p:nvPr/>
        </p:nvSpPr>
        <p:spPr bwMode="auto">
          <a:xfrm>
            <a:off x="7702550" y="16240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54" name="Rectangle 240"/>
          <p:cNvSpPr>
            <a:spLocks noChangeArrowheads="1"/>
          </p:cNvSpPr>
          <p:nvPr/>
        </p:nvSpPr>
        <p:spPr bwMode="auto">
          <a:xfrm>
            <a:off x="1654175" y="24050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55" name="Rectangle 241"/>
          <p:cNvSpPr>
            <a:spLocks noChangeArrowheads="1"/>
          </p:cNvSpPr>
          <p:nvPr/>
        </p:nvSpPr>
        <p:spPr bwMode="auto">
          <a:xfrm>
            <a:off x="2120900" y="24526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56" name="Rectangle 242"/>
          <p:cNvSpPr>
            <a:spLocks noChangeArrowheads="1"/>
          </p:cNvSpPr>
          <p:nvPr/>
        </p:nvSpPr>
        <p:spPr bwMode="auto">
          <a:xfrm>
            <a:off x="2587625" y="20621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57" name="Rectangle 243"/>
          <p:cNvSpPr>
            <a:spLocks noChangeArrowheads="1"/>
          </p:cNvSpPr>
          <p:nvPr/>
        </p:nvSpPr>
        <p:spPr bwMode="auto">
          <a:xfrm>
            <a:off x="3521075" y="23383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58" name="Rectangle 244"/>
          <p:cNvSpPr>
            <a:spLocks noChangeArrowheads="1"/>
          </p:cNvSpPr>
          <p:nvPr/>
        </p:nvSpPr>
        <p:spPr bwMode="auto">
          <a:xfrm>
            <a:off x="3978275" y="2300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59" name="Rectangle 245"/>
          <p:cNvSpPr>
            <a:spLocks noChangeArrowheads="1"/>
          </p:cNvSpPr>
          <p:nvPr/>
        </p:nvSpPr>
        <p:spPr bwMode="auto">
          <a:xfrm>
            <a:off x="4445000" y="219551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0" name="Rectangle 246"/>
          <p:cNvSpPr>
            <a:spLocks noChangeArrowheads="1"/>
          </p:cNvSpPr>
          <p:nvPr/>
        </p:nvSpPr>
        <p:spPr bwMode="auto">
          <a:xfrm>
            <a:off x="4911725" y="22526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1" name="Rectangle 247"/>
          <p:cNvSpPr>
            <a:spLocks noChangeArrowheads="1"/>
          </p:cNvSpPr>
          <p:nvPr/>
        </p:nvSpPr>
        <p:spPr bwMode="auto">
          <a:xfrm>
            <a:off x="5378450" y="19954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2" name="Rectangle 248"/>
          <p:cNvSpPr>
            <a:spLocks noChangeArrowheads="1"/>
          </p:cNvSpPr>
          <p:nvPr/>
        </p:nvSpPr>
        <p:spPr bwMode="auto">
          <a:xfrm>
            <a:off x="5835650" y="18430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3" name="Rectangle 249"/>
          <p:cNvSpPr>
            <a:spLocks noChangeArrowheads="1"/>
          </p:cNvSpPr>
          <p:nvPr/>
        </p:nvSpPr>
        <p:spPr bwMode="auto">
          <a:xfrm>
            <a:off x="6769100" y="1919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4" name="Rectangle 250"/>
          <p:cNvSpPr>
            <a:spLocks noChangeArrowheads="1"/>
          </p:cNvSpPr>
          <p:nvPr/>
        </p:nvSpPr>
        <p:spPr bwMode="auto">
          <a:xfrm>
            <a:off x="7702550" y="170973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5" name="Oval 251"/>
          <p:cNvSpPr>
            <a:spLocks noChangeArrowheads="1"/>
          </p:cNvSpPr>
          <p:nvPr/>
        </p:nvSpPr>
        <p:spPr bwMode="auto">
          <a:xfrm>
            <a:off x="1654175" y="3500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6" name="Oval 252"/>
          <p:cNvSpPr>
            <a:spLocks noChangeArrowheads="1"/>
          </p:cNvSpPr>
          <p:nvPr/>
        </p:nvSpPr>
        <p:spPr bwMode="auto">
          <a:xfrm>
            <a:off x="2120900" y="35385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7" name="Oval 253"/>
          <p:cNvSpPr>
            <a:spLocks noChangeArrowheads="1"/>
          </p:cNvSpPr>
          <p:nvPr/>
        </p:nvSpPr>
        <p:spPr bwMode="auto">
          <a:xfrm>
            <a:off x="2587625" y="297656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8" name="Oval 254"/>
          <p:cNvSpPr>
            <a:spLocks noChangeArrowheads="1"/>
          </p:cNvSpPr>
          <p:nvPr/>
        </p:nvSpPr>
        <p:spPr bwMode="auto">
          <a:xfrm>
            <a:off x="3521075" y="33480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69" name="Oval 255"/>
          <p:cNvSpPr>
            <a:spLocks noChangeArrowheads="1"/>
          </p:cNvSpPr>
          <p:nvPr/>
        </p:nvSpPr>
        <p:spPr bwMode="auto">
          <a:xfrm>
            <a:off x="3978275" y="330041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0" name="Oval 256"/>
          <p:cNvSpPr>
            <a:spLocks noChangeArrowheads="1"/>
          </p:cNvSpPr>
          <p:nvPr/>
        </p:nvSpPr>
        <p:spPr bwMode="auto">
          <a:xfrm>
            <a:off x="4445000" y="31956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1" name="Oval 257"/>
          <p:cNvSpPr>
            <a:spLocks noChangeArrowheads="1"/>
          </p:cNvSpPr>
          <p:nvPr/>
        </p:nvSpPr>
        <p:spPr bwMode="auto">
          <a:xfrm>
            <a:off x="4911725" y="3119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2" name="Oval 258"/>
          <p:cNvSpPr>
            <a:spLocks noChangeArrowheads="1"/>
          </p:cNvSpPr>
          <p:nvPr/>
        </p:nvSpPr>
        <p:spPr bwMode="auto">
          <a:xfrm>
            <a:off x="5378450" y="3005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3" name="Oval 259"/>
          <p:cNvSpPr>
            <a:spLocks noChangeArrowheads="1"/>
          </p:cNvSpPr>
          <p:nvPr/>
        </p:nvSpPr>
        <p:spPr bwMode="auto">
          <a:xfrm>
            <a:off x="5835650" y="271938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4" name="Oval 260"/>
          <p:cNvSpPr>
            <a:spLocks noChangeArrowheads="1"/>
          </p:cNvSpPr>
          <p:nvPr/>
        </p:nvSpPr>
        <p:spPr bwMode="auto">
          <a:xfrm>
            <a:off x="6769100" y="24717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5" name="Oval 261"/>
          <p:cNvSpPr>
            <a:spLocks noChangeArrowheads="1"/>
          </p:cNvSpPr>
          <p:nvPr/>
        </p:nvSpPr>
        <p:spPr bwMode="auto">
          <a:xfrm>
            <a:off x="7702550" y="2243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276" name="Rectangle 263"/>
          <p:cNvSpPr>
            <a:spLocks noChangeArrowheads="1"/>
          </p:cNvSpPr>
          <p:nvPr/>
        </p:nvSpPr>
        <p:spPr bwMode="auto">
          <a:xfrm>
            <a:off x="900113" y="39671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86277" name="Rectangle 264"/>
          <p:cNvSpPr>
            <a:spLocks noChangeArrowheads="1"/>
          </p:cNvSpPr>
          <p:nvPr/>
        </p:nvSpPr>
        <p:spPr bwMode="auto">
          <a:xfrm>
            <a:off x="900113" y="3367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70</a:t>
            </a:r>
          </a:p>
        </p:txBody>
      </p:sp>
      <p:sp>
        <p:nvSpPr>
          <p:cNvPr id="86278" name="Rectangle 265"/>
          <p:cNvSpPr>
            <a:spLocks noChangeArrowheads="1"/>
          </p:cNvSpPr>
          <p:nvPr/>
        </p:nvSpPr>
        <p:spPr bwMode="auto">
          <a:xfrm>
            <a:off x="900113" y="2776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86279" name="Rectangle 266"/>
          <p:cNvSpPr>
            <a:spLocks noChangeArrowheads="1"/>
          </p:cNvSpPr>
          <p:nvPr/>
        </p:nvSpPr>
        <p:spPr bwMode="auto">
          <a:xfrm>
            <a:off x="900113" y="2176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90</a:t>
            </a:r>
          </a:p>
        </p:txBody>
      </p:sp>
      <p:sp>
        <p:nvSpPr>
          <p:cNvPr id="86280" name="Rectangle 267"/>
          <p:cNvSpPr>
            <a:spLocks noChangeArrowheads="1"/>
          </p:cNvSpPr>
          <p:nvPr/>
        </p:nvSpPr>
        <p:spPr bwMode="auto">
          <a:xfrm>
            <a:off x="814388" y="1576388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86281" name="Rectangle 268"/>
          <p:cNvSpPr>
            <a:spLocks noChangeArrowheads="1"/>
          </p:cNvSpPr>
          <p:nvPr/>
        </p:nvSpPr>
        <p:spPr bwMode="auto">
          <a:xfrm>
            <a:off x="16637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86282" name="Rectangle 269"/>
          <p:cNvSpPr>
            <a:spLocks noChangeArrowheads="1"/>
          </p:cNvSpPr>
          <p:nvPr/>
        </p:nvSpPr>
        <p:spPr bwMode="auto">
          <a:xfrm>
            <a:off x="21304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86283" name="Rectangle 270"/>
          <p:cNvSpPr>
            <a:spLocks noChangeArrowheads="1"/>
          </p:cNvSpPr>
          <p:nvPr/>
        </p:nvSpPr>
        <p:spPr bwMode="auto">
          <a:xfrm>
            <a:off x="25971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6284" name="Rectangle 271"/>
          <p:cNvSpPr>
            <a:spLocks noChangeArrowheads="1"/>
          </p:cNvSpPr>
          <p:nvPr/>
        </p:nvSpPr>
        <p:spPr bwMode="auto">
          <a:xfrm>
            <a:off x="35306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6285" name="Rectangle 272"/>
          <p:cNvSpPr>
            <a:spLocks noChangeArrowheads="1"/>
          </p:cNvSpPr>
          <p:nvPr/>
        </p:nvSpPr>
        <p:spPr bwMode="auto">
          <a:xfrm>
            <a:off x="39878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86286" name="Rectangle 273"/>
          <p:cNvSpPr>
            <a:spLocks noChangeArrowheads="1"/>
          </p:cNvSpPr>
          <p:nvPr/>
        </p:nvSpPr>
        <p:spPr bwMode="auto">
          <a:xfrm>
            <a:off x="44545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86287" name="Rectangle 274"/>
          <p:cNvSpPr>
            <a:spLocks noChangeArrowheads="1"/>
          </p:cNvSpPr>
          <p:nvPr/>
        </p:nvSpPr>
        <p:spPr bwMode="auto">
          <a:xfrm>
            <a:off x="49212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86288" name="Rectangle 275"/>
          <p:cNvSpPr>
            <a:spLocks noChangeArrowheads="1"/>
          </p:cNvSpPr>
          <p:nvPr/>
        </p:nvSpPr>
        <p:spPr bwMode="auto">
          <a:xfrm>
            <a:off x="53403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86289" name="Rectangle 276"/>
          <p:cNvSpPr>
            <a:spLocks noChangeArrowheads="1"/>
          </p:cNvSpPr>
          <p:nvPr/>
        </p:nvSpPr>
        <p:spPr bwMode="auto">
          <a:xfrm>
            <a:off x="57975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86290" name="Rectangle 277"/>
          <p:cNvSpPr>
            <a:spLocks noChangeArrowheads="1"/>
          </p:cNvSpPr>
          <p:nvPr/>
        </p:nvSpPr>
        <p:spPr bwMode="auto">
          <a:xfrm>
            <a:off x="673100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86291" name="Rectangle 278"/>
          <p:cNvSpPr>
            <a:spLocks noChangeArrowheads="1"/>
          </p:cNvSpPr>
          <p:nvPr/>
        </p:nvSpPr>
        <p:spPr bwMode="auto">
          <a:xfrm>
            <a:off x="76644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26</a:t>
            </a:r>
          </a:p>
        </p:txBody>
      </p:sp>
      <p:sp>
        <p:nvSpPr>
          <p:cNvPr id="86292" name="Rectangle 279"/>
          <p:cNvSpPr>
            <a:spLocks noChangeAspect="1" noChangeArrowheads="1"/>
          </p:cNvSpPr>
          <p:nvPr/>
        </p:nvSpPr>
        <p:spPr bwMode="auto">
          <a:xfrm rot="-5400000">
            <a:off x="-536575" y="30083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Percent Correct</a:t>
            </a:r>
          </a:p>
        </p:txBody>
      </p:sp>
      <p:sp>
        <p:nvSpPr>
          <p:cNvPr id="86293" name="Rectangle 281"/>
          <p:cNvSpPr>
            <a:spLocks noChangeAspect="1" noChangeArrowheads="1"/>
          </p:cNvSpPr>
          <p:nvPr/>
        </p:nvSpPr>
        <p:spPr bwMode="auto">
          <a:xfrm>
            <a:off x="2328863" y="381000"/>
            <a:ext cx="39957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Dots Conditions:  Accuracy</a:t>
            </a:r>
          </a:p>
        </p:txBody>
      </p:sp>
      <p:sp>
        <p:nvSpPr>
          <p:cNvPr id="86294" name="Text Box 282"/>
          <p:cNvSpPr txBox="1">
            <a:spLocks noChangeArrowheads="1"/>
          </p:cNvSpPr>
          <p:nvPr/>
        </p:nvSpPr>
        <p:spPr bwMode="auto">
          <a:xfrm>
            <a:off x="738188" y="5165725"/>
            <a:ext cx="7543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cs typeface="Arial" pitchFamily="34" charset="0"/>
              </a:rPr>
              <a:t>Stimuli presented for 2500 ms                 Stimuli presented for 750 ms </a:t>
            </a:r>
          </a:p>
        </p:txBody>
      </p:sp>
      <p:sp>
        <p:nvSpPr>
          <p:cNvPr id="86295" name="Line 283"/>
          <p:cNvSpPr>
            <a:spLocks noChangeShapeType="1"/>
          </p:cNvSpPr>
          <p:nvPr/>
        </p:nvSpPr>
        <p:spPr bwMode="auto">
          <a:xfrm>
            <a:off x="164465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96" name="Line 284"/>
          <p:cNvSpPr>
            <a:spLocks noChangeShapeType="1"/>
          </p:cNvSpPr>
          <p:nvPr/>
        </p:nvSpPr>
        <p:spPr bwMode="auto">
          <a:xfrm>
            <a:off x="3473450" y="5105400"/>
            <a:ext cx="443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297" name="Line 285"/>
          <p:cNvSpPr>
            <a:spLocks noChangeShapeType="1"/>
          </p:cNvSpPr>
          <p:nvPr/>
        </p:nvSpPr>
        <p:spPr bwMode="auto">
          <a:xfrm rot="-321116">
            <a:off x="5911850" y="1662113"/>
            <a:ext cx="914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6298" name="Group 286"/>
          <p:cNvGrpSpPr>
            <a:grpSpLocks/>
          </p:cNvGrpSpPr>
          <p:nvPr/>
        </p:nvGrpSpPr>
        <p:grpSpPr bwMode="auto">
          <a:xfrm rot="2551902">
            <a:off x="5954713" y="1635125"/>
            <a:ext cx="809625" cy="628650"/>
            <a:chOff x="936" y="720"/>
            <a:chExt cx="510" cy="396"/>
          </a:xfrm>
        </p:grpSpPr>
        <p:sp>
          <p:nvSpPr>
            <p:cNvPr id="86319" name="Freeform 287"/>
            <p:cNvSpPr>
              <a:spLocks/>
            </p:cNvSpPr>
            <p:nvPr/>
          </p:nvSpPr>
          <p:spPr bwMode="auto">
            <a:xfrm>
              <a:off x="1182" y="906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0" name="Freeform 288"/>
            <p:cNvSpPr>
              <a:spLocks/>
            </p:cNvSpPr>
            <p:nvPr/>
          </p:nvSpPr>
          <p:spPr bwMode="auto">
            <a:xfrm>
              <a:off x="1182" y="90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1" name="Freeform 289"/>
            <p:cNvSpPr>
              <a:spLocks/>
            </p:cNvSpPr>
            <p:nvPr/>
          </p:nvSpPr>
          <p:spPr bwMode="auto">
            <a:xfrm>
              <a:off x="1236" y="852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2" name="Freeform 290"/>
            <p:cNvSpPr>
              <a:spLocks/>
            </p:cNvSpPr>
            <p:nvPr/>
          </p:nvSpPr>
          <p:spPr bwMode="auto">
            <a:xfrm>
              <a:off x="1296" y="81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3" name="Freeform 291"/>
            <p:cNvSpPr>
              <a:spLocks/>
            </p:cNvSpPr>
            <p:nvPr/>
          </p:nvSpPr>
          <p:spPr bwMode="auto">
            <a:xfrm>
              <a:off x="1350" y="762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4" name="Freeform 292"/>
            <p:cNvSpPr>
              <a:spLocks/>
            </p:cNvSpPr>
            <p:nvPr/>
          </p:nvSpPr>
          <p:spPr bwMode="auto">
            <a:xfrm>
              <a:off x="1410" y="72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5" name="Freeform 293"/>
            <p:cNvSpPr>
              <a:spLocks/>
            </p:cNvSpPr>
            <p:nvPr/>
          </p:nvSpPr>
          <p:spPr bwMode="auto">
            <a:xfrm>
              <a:off x="936" y="1098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6" name="Freeform 294"/>
            <p:cNvSpPr>
              <a:spLocks/>
            </p:cNvSpPr>
            <p:nvPr/>
          </p:nvSpPr>
          <p:spPr bwMode="auto">
            <a:xfrm>
              <a:off x="936" y="109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7" name="Freeform 295"/>
            <p:cNvSpPr>
              <a:spLocks/>
            </p:cNvSpPr>
            <p:nvPr/>
          </p:nvSpPr>
          <p:spPr bwMode="auto">
            <a:xfrm>
              <a:off x="990" y="1044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8" name="Freeform 296"/>
            <p:cNvSpPr>
              <a:spLocks/>
            </p:cNvSpPr>
            <p:nvPr/>
          </p:nvSpPr>
          <p:spPr bwMode="auto">
            <a:xfrm>
              <a:off x="1050" y="100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29" name="Freeform 297"/>
            <p:cNvSpPr>
              <a:spLocks/>
            </p:cNvSpPr>
            <p:nvPr/>
          </p:nvSpPr>
          <p:spPr bwMode="auto">
            <a:xfrm>
              <a:off x="1104" y="954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330" name="Freeform 298"/>
            <p:cNvSpPr>
              <a:spLocks/>
            </p:cNvSpPr>
            <p:nvPr/>
          </p:nvSpPr>
          <p:spPr bwMode="auto">
            <a:xfrm>
              <a:off x="1164" y="91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6299" name="Freeform 299"/>
          <p:cNvSpPr>
            <a:spLocks/>
          </p:cNvSpPr>
          <p:nvPr/>
        </p:nvSpPr>
        <p:spPr bwMode="auto">
          <a:xfrm rot="2222090">
            <a:off x="5870575" y="27130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0" name="Freeform 300"/>
          <p:cNvSpPr>
            <a:spLocks/>
          </p:cNvSpPr>
          <p:nvPr/>
        </p:nvSpPr>
        <p:spPr bwMode="auto">
          <a:xfrm rot="2222090">
            <a:off x="6024563" y="27289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1" name="Freeform 301"/>
          <p:cNvSpPr>
            <a:spLocks/>
          </p:cNvSpPr>
          <p:nvPr/>
        </p:nvSpPr>
        <p:spPr bwMode="auto">
          <a:xfrm rot="2222090">
            <a:off x="6097588" y="2709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2" name="Freeform 302"/>
          <p:cNvSpPr>
            <a:spLocks/>
          </p:cNvSpPr>
          <p:nvPr/>
        </p:nvSpPr>
        <p:spPr bwMode="auto">
          <a:xfrm rot="2222090">
            <a:off x="6234113" y="2625725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3" name="Freeform 303"/>
          <p:cNvSpPr>
            <a:spLocks/>
          </p:cNvSpPr>
          <p:nvPr/>
        </p:nvSpPr>
        <p:spPr bwMode="auto">
          <a:xfrm rot="2222090">
            <a:off x="6411913" y="26241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4" name="Freeform 304"/>
          <p:cNvSpPr>
            <a:spLocks/>
          </p:cNvSpPr>
          <p:nvPr/>
        </p:nvSpPr>
        <p:spPr bwMode="auto">
          <a:xfrm rot="2222090">
            <a:off x="6523038" y="2543175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5" name="Freeform 305"/>
          <p:cNvSpPr>
            <a:spLocks/>
          </p:cNvSpPr>
          <p:nvPr/>
        </p:nvSpPr>
        <p:spPr bwMode="auto">
          <a:xfrm rot="2222090">
            <a:off x="6715125" y="255270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6" name="Freeform 306"/>
          <p:cNvSpPr>
            <a:spLocks/>
          </p:cNvSpPr>
          <p:nvPr/>
        </p:nvSpPr>
        <p:spPr bwMode="auto">
          <a:xfrm rot="2222090">
            <a:off x="6757988" y="25288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7" name="Freeform 307"/>
          <p:cNvSpPr>
            <a:spLocks/>
          </p:cNvSpPr>
          <p:nvPr/>
        </p:nvSpPr>
        <p:spPr bwMode="auto">
          <a:xfrm rot="2222090">
            <a:off x="6367463" y="263525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08" name="Rectangle 308"/>
          <p:cNvSpPr>
            <a:spLocks noChangeAspect="1" noChangeArrowheads="1"/>
          </p:cNvSpPr>
          <p:nvPr/>
        </p:nvSpPr>
        <p:spPr bwMode="auto">
          <a:xfrm>
            <a:off x="3030538" y="5586413"/>
            <a:ext cx="153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Age in Years</a:t>
            </a:r>
          </a:p>
        </p:txBody>
      </p:sp>
      <p:sp>
        <p:nvSpPr>
          <p:cNvPr id="86309" name="Text Box 310"/>
          <p:cNvSpPr txBox="1">
            <a:spLocks noChangeArrowheads="1"/>
          </p:cNvSpPr>
          <p:nvPr/>
        </p:nvSpPr>
        <p:spPr bwMode="auto">
          <a:xfrm>
            <a:off x="2085975" y="63246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Davidson et al. (2006). </a:t>
            </a:r>
            <a:r>
              <a:rPr lang="en-US" sz="1900" dirty="0" err="1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Neuropsychologia</a:t>
            </a:r>
            <a:r>
              <a:rPr lang="en-US" sz="19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, 44, 2037 - 2078 </a:t>
            </a:r>
          </a:p>
        </p:txBody>
      </p:sp>
      <p:sp>
        <p:nvSpPr>
          <p:cNvPr id="86310" name="Line 316"/>
          <p:cNvSpPr>
            <a:spLocks noChangeShapeType="1"/>
          </p:cNvSpPr>
          <p:nvPr/>
        </p:nvSpPr>
        <p:spPr bwMode="auto">
          <a:xfrm flipH="1">
            <a:off x="7412038" y="4491038"/>
            <a:ext cx="109537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11" name="Line 317"/>
          <p:cNvSpPr>
            <a:spLocks noChangeShapeType="1"/>
          </p:cNvSpPr>
          <p:nvPr/>
        </p:nvSpPr>
        <p:spPr bwMode="auto">
          <a:xfrm flipH="1">
            <a:off x="1066800" y="4379913"/>
            <a:ext cx="22066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312" name="Text Box 280"/>
          <p:cNvSpPr txBox="1">
            <a:spLocks noChangeArrowheads="1"/>
          </p:cNvSpPr>
          <p:nvPr/>
        </p:nvSpPr>
        <p:spPr bwMode="auto">
          <a:xfrm>
            <a:off x="7926388" y="1493838"/>
            <a:ext cx="16113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Congruent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Incongruent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Mixed</a:t>
            </a:r>
          </a:p>
        </p:txBody>
      </p:sp>
      <p:cxnSp>
        <p:nvCxnSpPr>
          <p:cNvPr id="86313" name="Straight Arrow Connector 316"/>
          <p:cNvCxnSpPr>
            <a:cxnSpLocks noChangeShapeType="1"/>
          </p:cNvCxnSpPr>
          <p:nvPr/>
        </p:nvCxnSpPr>
        <p:spPr bwMode="auto">
          <a:xfrm rot="5400000">
            <a:off x="4371975" y="2716213"/>
            <a:ext cx="620713" cy="1587"/>
          </a:xfrm>
          <a:prstGeom prst="straightConnector1">
            <a:avLst/>
          </a:prstGeom>
          <a:noFill/>
          <a:ln w="50800" algn="ctr">
            <a:solidFill>
              <a:srgbClr val="009ED6">
                <a:alpha val="50195"/>
              </a:srgb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314" name="Straight Arrow Connector 319"/>
          <p:cNvCxnSpPr>
            <a:cxnSpLocks noChangeShapeType="1"/>
          </p:cNvCxnSpPr>
          <p:nvPr/>
        </p:nvCxnSpPr>
        <p:spPr bwMode="auto">
          <a:xfrm rot="5400000">
            <a:off x="1559718" y="3009107"/>
            <a:ext cx="766763" cy="0"/>
          </a:xfrm>
          <a:prstGeom prst="straightConnector1">
            <a:avLst/>
          </a:prstGeom>
          <a:noFill/>
          <a:ln w="50800" algn="ctr">
            <a:solidFill>
              <a:srgbClr val="009ED6">
                <a:alpha val="50195"/>
              </a:srgbClr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6315" name="Picture 311" descr="F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3325" r="82356" b="38324"/>
          <a:stretch>
            <a:fillRect/>
          </a:stretch>
        </p:blipFill>
        <p:spPr bwMode="auto">
          <a:xfrm>
            <a:off x="1206500" y="2441575"/>
            <a:ext cx="3841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16" name="Picture 312" descr="H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659" r="83981" b="30659"/>
          <a:stretch>
            <a:fillRect/>
          </a:stretch>
        </p:blipFill>
        <p:spPr bwMode="auto">
          <a:xfrm>
            <a:off x="1206500" y="1616075"/>
            <a:ext cx="3937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17" name="Picture 313" descr="H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4659" r="83981" b="30659"/>
          <a:stretch>
            <a:fillRect/>
          </a:stretch>
        </p:blipFill>
        <p:spPr bwMode="auto">
          <a:xfrm>
            <a:off x="1562100" y="3884613"/>
            <a:ext cx="3937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18" name="Picture 314" descr="FL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33325" r="82356" b="38324"/>
          <a:stretch>
            <a:fillRect/>
          </a:stretch>
        </p:blipFill>
        <p:spPr bwMode="auto">
          <a:xfrm>
            <a:off x="1206500" y="3884613"/>
            <a:ext cx="3841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7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84263" y="685800"/>
            <a:ext cx="7315200" cy="62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3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 </a:t>
            </a:r>
            <a:endParaRPr lang="en-US" altLang="en-US" sz="2000" dirty="0" smtClean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SWITCHING </a:t>
            </a:r>
            <a:r>
              <a:rPr lang="en-US" altLang="en-US" sz="3400" b="1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– </a:t>
            </a:r>
          </a:p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re-setting one’s attentional focus, re-orienting one’s mindset --</a:t>
            </a:r>
          </a:p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400" b="1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is what most </a:t>
            </a:r>
            <a:r>
              <a:rPr lang="en-US" altLang="en-US" sz="3400" b="1" dirty="0" smtClean="0">
                <a:solidFill>
                  <a:srgbClr val="FFFFFF"/>
                </a:solidFill>
                <a:latin typeface="Arial Rounded MT Bold" pitchFamily="34" charset="0"/>
                <a:cs typeface="Times New Roman" pitchFamily="18" charset="0"/>
              </a:rPr>
              <a:t>difficult &amp; when DL-PFC is most critically required. </a:t>
            </a:r>
            <a:endParaRPr lang="en-US" altLang="en-US" sz="3400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400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400" dirty="0" smtClean="0">
              <a:solidFill>
                <a:srgbClr val="FFFFFF"/>
              </a:solidFill>
              <a:latin typeface="Arial Rounded MT Bold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533400"/>
            <a:ext cx="8135938" cy="556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7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534400" cy="1524000"/>
          </a:xfrm>
          <a:noFill/>
          <a:ln/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3200">
                <a:solidFill>
                  <a:srgbClr val="FFFFFF"/>
                </a:solidFill>
              </a:rPr>
              <a:t>Increased Activation of  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Dorsolateral PFC  (Area  46/9)</a:t>
            </a:r>
            <a:br>
              <a:rPr lang="en-US" altLang="en-US" sz="3200">
                <a:solidFill>
                  <a:srgbClr val="FFFFFF"/>
                </a:solidFill>
              </a:rPr>
            </a:br>
            <a:r>
              <a:rPr lang="en-US" altLang="en-US" sz="3200">
                <a:solidFill>
                  <a:srgbClr val="FFFFFF"/>
                </a:solidFill>
              </a:rPr>
              <a:t>Dots-Mixed minus Dots-Congruent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371600" y="1981200"/>
            <a:ext cx="6324600" cy="4495800"/>
            <a:chOff x="1440" y="1704"/>
            <a:chExt cx="3088" cy="2184"/>
          </a:xfrm>
        </p:grpSpPr>
        <p:pic>
          <p:nvPicPr>
            <p:cNvPr id="19460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712"/>
              <a:ext cx="2728" cy="2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1704"/>
              <a:ext cx="360" cy="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4190" y="2037"/>
              <a:ext cx="33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p&lt;.01</a:t>
              </a: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4142" y="2757"/>
              <a:ext cx="3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p&lt;.001</a:t>
              </a: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4094" y="3485"/>
              <a:ext cx="434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p&lt;.0001</a:t>
              </a: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880" y="1774"/>
              <a:ext cx="181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FFFF"/>
                  </a:solidFill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576" y="1774"/>
              <a:ext cx="19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FFFF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545" y="2639"/>
              <a:ext cx="529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FAFD00"/>
                  </a:solidFill>
                  <a:latin typeface="Times New Roman" pitchFamily="18" charset="0"/>
                </a:rPr>
                <a:t>Talairach: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FAFD00"/>
                  </a:solidFill>
                  <a:latin typeface="Times New Roman" pitchFamily="18" charset="0"/>
                </a:rPr>
                <a:t>(34, 45,25)</a:t>
              </a: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1787" y="2695"/>
              <a:ext cx="5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FAFD00"/>
                  </a:solidFill>
                  <a:latin typeface="Times New Roman" pitchFamily="18" charset="0"/>
                </a:rPr>
                <a:t>Talairach: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smtClean="0">
                  <a:solidFill>
                    <a:srgbClr val="FAFD00"/>
                  </a:solidFill>
                  <a:latin typeface="Times New Roman" pitchFamily="18" charset="0"/>
                </a:rPr>
                <a:t> (-40, 45,28)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44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JK slice 13</a:t>
            </a:r>
          </a:p>
        </p:txBody>
      </p:sp>
      <p:pic>
        <p:nvPicPr>
          <p:cNvPr id="20483" name="Picture 3" descr="2D_activation_slic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73050"/>
            <a:ext cx="6581775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13th_s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7388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5592763"/>
            <a:ext cx="3022600" cy="769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tIns="137160" rIns="274320" bIns="13716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FF"/>
                </a:solidFill>
                <a:latin typeface="Arial Rounded MT Bold" pitchFamily="34" charset="0"/>
              </a:rPr>
              <a:t>10-year-olds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63" y="3505200"/>
            <a:ext cx="370046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0" tIns="137160" rIns="274320" bIns="13716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FF"/>
                </a:solidFill>
                <a:latin typeface="Arial Rounded MT Bold" pitchFamily="34" charset="0"/>
              </a:rPr>
              <a:t>Dots-Mixed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FF"/>
                </a:solidFill>
                <a:latin typeface="Arial Rounded MT Bold" pitchFamily="34" charset="0"/>
              </a:rPr>
              <a:t>minus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FF"/>
                </a:solidFill>
                <a:latin typeface="Arial Rounded MT Bold" pitchFamily="34" charset="0"/>
              </a:rPr>
              <a:t>Dots-Congruent</a:t>
            </a:r>
          </a:p>
        </p:txBody>
      </p:sp>
    </p:spTree>
    <p:extLst>
      <p:ext uri="{BB962C8B-B14F-4D97-AF65-F5344CB8AC3E}">
        <p14:creationId xmlns:p14="http://schemas.microsoft.com/office/powerpoint/2010/main" val="123990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1176338" y="1671638"/>
            <a:ext cx="1587" cy="299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1138238" y="46624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138238" y="40624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1138238" y="34623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138238" y="287178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1138238" y="2271713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1138238" y="1671638"/>
            <a:ext cx="381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1141413" y="4664075"/>
            <a:ext cx="6838950" cy="79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 flipV="1">
            <a:off x="1176338" y="4662488"/>
            <a:ext cx="1587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V="1">
            <a:off x="19399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V="1">
            <a:off x="24066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V="1">
            <a:off x="28638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33305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 flipV="1">
            <a:off x="37973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42640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 flipV="1">
            <a:off x="47307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V="1">
            <a:off x="518795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565467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V="1">
            <a:off x="6121400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65881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 flipV="1">
            <a:off x="7045325" y="4662488"/>
            <a:ext cx="1588" cy="38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3" name="Line 52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4" name="Line 53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5" name="Line 74"/>
          <p:cNvSpPr>
            <a:spLocks noChangeShapeType="1"/>
          </p:cNvSpPr>
          <p:nvPr/>
        </p:nvSpPr>
        <p:spPr bwMode="auto">
          <a:xfrm>
            <a:off x="7750175" y="1671638"/>
            <a:ext cx="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6" name="Line 75"/>
          <p:cNvSpPr>
            <a:spLocks noChangeShapeType="1"/>
          </p:cNvSpPr>
          <p:nvPr/>
        </p:nvSpPr>
        <p:spPr bwMode="auto">
          <a:xfrm>
            <a:off x="7721600" y="1671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7" name="Line 132"/>
          <p:cNvSpPr>
            <a:spLocks noChangeShapeType="1"/>
          </p:cNvSpPr>
          <p:nvPr/>
        </p:nvSpPr>
        <p:spPr bwMode="auto">
          <a:xfrm flipV="1">
            <a:off x="7750175" y="17287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8" name="Line 133"/>
          <p:cNvSpPr>
            <a:spLocks noChangeShapeType="1"/>
          </p:cNvSpPr>
          <p:nvPr/>
        </p:nvSpPr>
        <p:spPr bwMode="auto">
          <a:xfrm>
            <a:off x="7721600" y="1728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69" name="Line 154"/>
          <p:cNvSpPr>
            <a:spLocks noChangeShapeType="1"/>
          </p:cNvSpPr>
          <p:nvPr/>
        </p:nvSpPr>
        <p:spPr bwMode="auto">
          <a:xfrm>
            <a:off x="7750175" y="17573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0" name="Line 155"/>
          <p:cNvSpPr>
            <a:spLocks noChangeShapeType="1"/>
          </p:cNvSpPr>
          <p:nvPr/>
        </p:nvSpPr>
        <p:spPr bwMode="auto">
          <a:xfrm>
            <a:off x="7721600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1" name="Line 205"/>
          <p:cNvSpPr>
            <a:spLocks noChangeShapeType="1"/>
          </p:cNvSpPr>
          <p:nvPr/>
        </p:nvSpPr>
        <p:spPr bwMode="auto">
          <a:xfrm flipV="1">
            <a:off x="7750175" y="21193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2" name="Line 206"/>
          <p:cNvSpPr>
            <a:spLocks noChangeShapeType="1"/>
          </p:cNvSpPr>
          <p:nvPr/>
        </p:nvSpPr>
        <p:spPr bwMode="auto">
          <a:xfrm>
            <a:off x="7721600" y="2119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3" name="Line 227"/>
          <p:cNvSpPr>
            <a:spLocks noChangeShapeType="1"/>
          </p:cNvSpPr>
          <p:nvPr/>
        </p:nvSpPr>
        <p:spPr bwMode="auto">
          <a:xfrm>
            <a:off x="7750175" y="2290763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4" name="Line 228"/>
          <p:cNvSpPr>
            <a:spLocks noChangeShapeType="1"/>
          </p:cNvSpPr>
          <p:nvPr/>
        </p:nvSpPr>
        <p:spPr bwMode="auto">
          <a:xfrm>
            <a:off x="7721600" y="2452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5" name="Freeform 239"/>
          <p:cNvSpPr>
            <a:spLocks/>
          </p:cNvSpPr>
          <p:nvPr/>
        </p:nvSpPr>
        <p:spPr bwMode="auto">
          <a:xfrm>
            <a:off x="7702550" y="16240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76" name="Rectangle 250"/>
          <p:cNvSpPr>
            <a:spLocks noChangeArrowheads="1"/>
          </p:cNvSpPr>
          <p:nvPr/>
        </p:nvSpPr>
        <p:spPr bwMode="auto">
          <a:xfrm>
            <a:off x="7702550" y="170973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077" name="Oval 261"/>
          <p:cNvSpPr>
            <a:spLocks noChangeArrowheads="1"/>
          </p:cNvSpPr>
          <p:nvPr/>
        </p:nvSpPr>
        <p:spPr bwMode="auto">
          <a:xfrm>
            <a:off x="7702550" y="2243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078" name="Rectangle 263"/>
          <p:cNvSpPr>
            <a:spLocks noChangeArrowheads="1"/>
          </p:cNvSpPr>
          <p:nvPr/>
        </p:nvSpPr>
        <p:spPr bwMode="auto">
          <a:xfrm>
            <a:off x="900113" y="39671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60</a:t>
            </a:r>
          </a:p>
        </p:txBody>
      </p:sp>
      <p:sp>
        <p:nvSpPr>
          <p:cNvPr id="87079" name="Rectangle 264"/>
          <p:cNvSpPr>
            <a:spLocks noChangeArrowheads="1"/>
          </p:cNvSpPr>
          <p:nvPr/>
        </p:nvSpPr>
        <p:spPr bwMode="auto">
          <a:xfrm>
            <a:off x="900113" y="3367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70</a:t>
            </a:r>
          </a:p>
        </p:txBody>
      </p:sp>
      <p:sp>
        <p:nvSpPr>
          <p:cNvPr id="87080" name="Rectangle 265"/>
          <p:cNvSpPr>
            <a:spLocks noChangeArrowheads="1"/>
          </p:cNvSpPr>
          <p:nvPr/>
        </p:nvSpPr>
        <p:spPr bwMode="auto">
          <a:xfrm>
            <a:off x="900113" y="2776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80</a:t>
            </a:r>
          </a:p>
        </p:txBody>
      </p:sp>
      <p:sp>
        <p:nvSpPr>
          <p:cNvPr id="87081" name="Rectangle 266"/>
          <p:cNvSpPr>
            <a:spLocks noChangeArrowheads="1"/>
          </p:cNvSpPr>
          <p:nvPr/>
        </p:nvSpPr>
        <p:spPr bwMode="auto">
          <a:xfrm>
            <a:off x="900113" y="2176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90</a:t>
            </a:r>
          </a:p>
        </p:txBody>
      </p:sp>
      <p:sp>
        <p:nvSpPr>
          <p:cNvPr id="87082" name="Rectangle 267"/>
          <p:cNvSpPr>
            <a:spLocks noChangeArrowheads="1"/>
          </p:cNvSpPr>
          <p:nvPr/>
        </p:nvSpPr>
        <p:spPr bwMode="auto">
          <a:xfrm>
            <a:off x="814388" y="1576388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87083" name="Rectangle 268"/>
          <p:cNvSpPr>
            <a:spLocks noChangeArrowheads="1"/>
          </p:cNvSpPr>
          <p:nvPr/>
        </p:nvSpPr>
        <p:spPr bwMode="auto">
          <a:xfrm>
            <a:off x="16637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87084" name="Rectangle 269"/>
          <p:cNvSpPr>
            <a:spLocks noChangeArrowheads="1"/>
          </p:cNvSpPr>
          <p:nvPr/>
        </p:nvSpPr>
        <p:spPr bwMode="auto">
          <a:xfrm>
            <a:off x="21304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87085" name="Rectangle 270"/>
          <p:cNvSpPr>
            <a:spLocks noChangeArrowheads="1"/>
          </p:cNvSpPr>
          <p:nvPr/>
        </p:nvSpPr>
        <p:spPr bwMode="auto">
          <a:xfrm>
            <a:off x="25971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7086" name="Rectangle 271"/>
          <p:cNvSpPr>
            <a:spLocks noChangeArrowheads="1"/>
          </p:cNvSpPr>
          <p:nvPr/>
        </p:nvSpPr>
        <p:spPr bwMode="auto">
          <a:xfrm>
            <a:off x="35306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87087" name="Rectangle 272"/>
          <p:cNvSpPr>
            <a:spLocks noChangeArrowheads="1"/>
          </p:cNvSpPr>
          <p:nvPr/>
        </p:nvSpPr>
        <p:spPr bwMode="auto">
          <a:xfrm>
            <a:off x="398780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87088" name="Rectangle 273"/>
          <p:cNvSpPr>
            <a:spLocks noChangeArrowheads="1"/>
          </p:cNvSpPr>
          <p:nvPr/>
        </p:nvSpPr>
        <p:spPr bwMode="auto">
          <a:xfrm>
            <a:off x="4454525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87089" name="Rectangle 274"/>
          <p:cNvSpPr>
            <a:spLocks noChangeArrowheads="1"/>
          </p:cNvSpPr>
          <p:nvPr/>
        </p:nvSpPr>
        <p:spPr bwMode="auto">
          <a:xfrm>
            <a:off x="4921250" y="4786313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87090" name="Rectangle 275"/>
          <p:cNvSpPr>
            <a:spLocks noChangeArrowheads="1"/>
          </p:cNvSpPr>
          <p:nvPr/>
        </p:nvSpPr>
        <p:spPr bwMode="auto">
          <a:xfrm>
            <a:off x="53403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10</a:t>
            </a:r>
          </a:p>
        </p:txBody>
      </p:sp>
      <p:sp>
        <p:nvSpPr>
          <p:cNvPr id="87091" name="Rectangle 276"/>
          <p:cNvSpPr>
            <a:spLocks noChangeArrowheads="1"/>
          </p:cNvSpPr>
          <p:nvPr/>
        </p:nvSpPr>
        <p:spPr bwMode="auto">
          <a:xfrm>
            <a:off x="57975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87092" name="Rectangle 277"/>
          <p:cNvSpPr>
            <a:spLocks noChangeArrowheads="1"/>
          </p:cNvSpPr>
          <p:nvPr/>
        </p:nvSpPr>
        <p:spPr bwMode="auto">
          <a:xfrm>
            <a:off x="673100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87093" name="Rectangle 278"/>
          <p:cNvSpPr>
            <a:spLocks noChangeArrowheads="1"/>
          </p:cNvSpPr>
          <p:nvPr/>
        </p:nvSpPr>
        <p:spPr bwMode="auto">
          <a:xfrm>
            <a:off x="7664450" y="47863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26</a:t>
            </a:r>
          </a:p>
        </p:txBody>
      </p:sp>
      <p:sp>
        <p:nvSpPr>
          <p:cNvPr id="87094" name="Rectangle 279"/>
          <p:cNvSpPr>
            <a:spLocks noChangeAspect="1" noChangeArrowheads="1"/>
          </p:cNvSpPr>
          <p:nvPr/>
        </p:nvSpPr>
        <p:spPr bwMode="auto">
          <a:xfrm rot="-5400000">
            <a:off x="-536575" y="300831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Percent Correct</a:t>
            </a:r>
          </a:p>
        </p:txBody>
      </p:sp>
      <p:sp>
        <p:nvSpPr>
          <p:cNvPr id="87095" name="Text Box 282"/>
          <p:cNvSpPr txBox="1">
            <a:spLocks noChangeArrowheads="1"/>
          </p:cNvSpPr>
          <p:nvPr/>
        </p:nvSpPr>
        <p:spPr bwMode="auto">
          <a:xfrm>
            <a:off x="738188" y="5165725"/>
            <a:ext cx="7543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  <a:cs typeface="Arial" pitchFamily="34" charset="0"/>
              </a:rPr>
              <a:t>Stimuli presented for 2500 ms                 Stimuli presented for 750 ms </a:t>
            </a:r>
          </a:p>
        </p:txBody>
      </p:sp>
      <p:sp>
        <p:nvSpPr>
          <p:cNvPr id="87096" name="Line 283"/>
          <p:cNvSpPr>
            <a:spLocks noChangeShapeType="1"/>
          </p:cNvSpPr>
          <p:nvPr/>
        </p:nvSpPr>
        <p:spPr bwMode="auto">
          <a:xfrm>
            <a:off x="164465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97" name="Line 284"/>
          <p:cNvSpPr>
            <a:spLocks noChangeShapeType="1"/>
          </p:cNvSpPr>
          <p:nvPr/>
        </p:nvSpPr>
        <p:spPr bwMode="auto">
          <a:xfrm>
            <a:off x="3473450" y="5105400"/>
            <a:ext cx="443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98" name="Rectangle 308"/>
          <p:cNvSpPr>
            <a:spLocks noChangeAspect="1" noChangeArrowheads="1"/>
          </p:cNvSpPr>
          <p:nvPr/>
        </p:nvSpPr>
        <p:spPr bwMode="auto">
          <a:xfrm>
            <a:off x="3030538" y="5586413"/>
            <a:ext cx="1538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Age in Years</a:t>
            </a:r>
          </a:p>
        </p:txBody>
      </p:sp>
      <p:sp>
        <p:nvSpPr>
          <p:cNvPr id="87099" name="Line 316"/>
          <p:cNvSpPr>
            <a:spLocks noChangeShapeType="1"/>
          </p:cNvSpPr>
          <p:nvPr/>
        </p:nvSpPr>
        <p:spPr bwMode="auto">
          <a:xfrm flipH="1">
            <a:off x="7412038" y="4491038"/>
            <a:ext cx="109537" cy="328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0" name="Line 317"/>
          <p:cNvSpPr>
            <a:spLocks noChangeShapeType="1"/>
          </p:cNvSpPr>
          <p:nvPr/>
        </p:nvSpPr>
        <p:spPr bwMode="auto">
          <a:xfrm flipH="1">
            <a:off x="1066800" y="4379913"/>
            <a:ext cx="220663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1" name="Text Box 280"/>
          <p:cNvSpPr txBox="1">
            <a:spLocks noChangeArrowheads="1"/>
          </p:cNvSpPr>
          <p:nvPr/>
        </p:nvSpPr>
        <p:spPr bwMode="auto">
          <a:xfrm>
            <a:off x="7926388" y="1493838"/>
            <a:ext cx="16113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Congruent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Incongruent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cs typeface="Arial" pitchFamily="34" charset="0"/>
              </a:rPr>
              <a:t>Mixed</a:t>
            </a:r>
          </a:p>
        </p:txBody>
      </p:sp>
      <p:sp>
        <p:nvSpPr>
          <p:cNvPr id="87102" name="Rectangle 3"/>
          <p:cNvSpPr>
            <a:spLocks noChangeArrowheads="1"/>
          </p:cNvSpPr>
          <p:nvPr/>
        </p:nvSpPr>
        <p:spPr bwMode="auto">
          <a:xfrm>
            <a:off x="7096125" y="2952750"/>
            <a:ext cx="2047875" cy="39052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A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CA" sz="2000" u="sng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At every age studied</a:t>
            </a:r>
            <a:r>
              <a:rPr lang="en-CA" sz="200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, children were slower &amp; less accurate on the Flower block than on the Heart block. </a:t>
            </a:r>
            <a:endParaRPr lang="en-US" sz="2000">
              <a:solidFill>
                <a:srgbClr val="0023FE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75000"/>
              </a:spcBef>
              <a:spcAft>
                <a:spcPct val="0"/>
              </a:spcAft>
            </a:pPr>
            <a:r>
              <a:rPr lang="en-US" sz="340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87103" name="Group 63"/>
          <p:cNvGrpSpPr>
            <a:grpSpLocks/>
          </p:cNvGrpSpPr>
          <p:nvPr/>
        </p:nvGrpSpPr>
        <p:grpSpPr bwMode="auto">
          <a:xfrm>
            <a:off x="1390650" y="1381125"/>
            <a:ext cx="5634038" cy="1352550"/>
            <a:chOff x="829" y="916"/>
            <a:chExt cx="3549" cy="852"/>
          </a:xfrm>
        </p:grpSpPr>
        <p:sp>
          <p:nvSpPr>
            <p:cNvPr id="87352" name="Rectangle 64"/>
            <p:cNvSpPr>
              <a:spLocks noChangeArrowheads="1"/>
            </p:cNvSpPr>
            <p:nvPr/>
          </p:nvSpPr>
          <p:spPr bwMode="auto">
            <a:xfrm>
              <a:off x="829" y="939"/>
              <a:ext cx="2696" cy="82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53" name="Rectangle 65"/>
            <p:cNvSpPr>
              <a:spLocks noChangeArrowheads="1"/>
            </p:cNvSpPr>
            <p:nvPr/>
          </p:nvSpPr>
          <p:spPr bwMode="auto">
            <a:xfrm>
              <a:off x="3456" y="916"/>
              <a:ext cx="922" cy="5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7104" name="Line 25"/>
          <p:cNvSpPr>
            <a:spLocks noChangeShapeType="1"/>
          </p:cNvSpPr>
          <p:nvPr/>
        </p:nvSpPr>
        <p:spPr bwMode="auto">
          <a:xfrm>
            <a:off x="1701800" y="1890713"/>
            <a:ext cx="466725" cy="85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5" name="Line 26"/>
          <p:cNvSpPr>
            <a:spLocks noChangeShapeType="1"/>
          </p:cNvSpPr>
          <p:nvPr/>
        </p:nvSpPr>
        <p:spPr bwMode="auto">
          <a:xfrm flipV="1">
            <a:off x="2168525" y="1757363"/>
            <a:ext cx="466725" cy="219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6" name="Line 27"/>
          <p:cNvSpPr>
            <a:spLocks noChangeShapeType="1"/>
          </p:cNvSpPr>
          <p:nvPr/>
        </p:nvSpPr>
        <p:spPr bwMode="auto">
          <a:xfrm flipV="1">
            <a:off x="3568700" y="1862138"/>
            <a:ext cx="457200" cy="476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7" name="Line 28"/>
          <p:cNvSpPr>
            <a:spLocks noChangeShapeType="1"/>
          </p:cNvSpPr>
          <p:nvPr/>
        </p:nvSpPr>
        <p:spPr bwMode="auto">
          <a:xfrm flipV="1">
            <a:off x="4025900" y="1690688"/>
            <a:ext cx="46672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8" name="Line 29"/>
          <p:cNvSpPr>
            <a:spLocks noChangeShapeType="1"/>
          </p:cNvSpPr>
          <p:nvPr/>
        </p:nvSpPr>
        <p:spPr bwMode="auto">
          <a:xfrm>
            <a:off x="4492625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09" name="Line 30"/>
          <p:cNvSpPr>
            <a:spLocks noChangeShapeType="1"/>
          </p:cNvSpPr>
          <p:nvPr/>
        </p:nvSpPr>
        <p:spPr bwMode="auto">
          <a:xfrm flipV="1">
            <a:off x="4959350" y="1690688"/>
            <a:ext cx="466725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0" name="Line 31"/>
          <p:cNvSpPr>
            <a:spLocks noChangeShapeType="1"/>
          </p:cNvSpPr>
          <p:nvPr/>
        </p:nvSpPr>
        <p:spPr bwMode="auto">
          <a:xfrm>
            <a:off x="5426075" y="1690688"/>
            <a:ext cx="457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1" name="Line 32"/>
          <p:cNvSpPr>
            <a:spLocks noChangeShapeType="1"/>
          </p:cNvSpPr>
          <p:nvPr/>
        </p:nvSpPr>
        <p:spPr bwMode="auto">
          <a:xfrm flipV="1">
            <a:off x="1701800" y="18335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2" name="Line 33"/>
          <p:cNvSpPr>
            <a:spLocks noChangeShapeType="1"/>
          </p:cNvSpPr>
          <p:nvPr/>
        </p:nvSpPr>
        <p:spPr bwMode="auto">
          <a:xfrm>
            <a:off x="16732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3" name="Line 34"/>
          <p:cNvSpPr>
            <a:spLocks noChangeShapeType="1"/>
          </p:cNvSpPr>
          <p:nvPr/>
        </p:nvSpPr>
        <p:spPr bwMode="auto">
          <a:xfrm flipV="1">
            <a:off x="2168525" y="1900238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4" name="Line 35"/>
          <p:cNvSpPr>
            <a:spLocks noChangeShapeType="1"/>
          </p:cNvSpPr>
          <p:nvPr/>
        </p:nvSpPr>
        <p:spPr bwMode="auto">
          <a:xfrm>
            <a:off x="21399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5" name="Line 36"/>
          <p:cNvSpPr>
            <a:spLocks noChangeShapeType="1"/>
          </p:cNvSpPr>
          <p:nvPr/>
        </p:nvSpPr>
        <p:spPr bwMode="auto">
          <a:xfrm flipV="1">
            <a:off x="2635250" y="1709738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6" name="Line 37"/>
          <p:cNvSpPr>
            <a:spLocks noChangeShapeType="1"/>
          </p:cNvSpPr>
          <p:nvPr/>
        </p:nvSpPr>
        <p:spPr bwMode="auto">
          <a:xfrm>
            <a:off x="2606675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7" name="Line 38"/>
          <p:cNvSpPr>
            <a:spLocks noChangeShapeType="1"/>
          </p:cNvSpPr>
          <p:nvPr/>
        </p:nvSpPr>
        <p:spPr bwMode="auto">
          <a:xfrm flipV="1">
            <a:off x="3568700" y="18335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8" name="Line 39"/>
          <p:cNvSpPr>
            <a:spLocks noChangeShapeType="1"/>
          </p:cNvSpPr>
          <p:nvPr/>
        </p:nvSpPr>
        <p:spPr bwMode="auto">
          <a:xfrm>
            <a:off x="3540125" y="1833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19" name="Line 40"/>
          <p:cNvSpPr>
            <a:spLocks noChangeShapeType="1"/>
          </p:cNvSpPr>
          <p:nvPr/>
        </p:nvSpPr>
        <p:spPr bwMode="auto">
          <a:xfrm flipV="1">
            <a:off x="4025900" y="179546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0" name="Line 41"/>
          <p:cNvSpPr>
            <a:spLocks noChangeShapeType="1"/>
          </p:cNvSpPr>
          <p:nvPr/>
        </p:nvSpPr>
        <p:spPr bwMode="auto">
          <a:xfrm>
            <a:off x="3997325" y="17954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1" name="Line 42"/>
          <p:cNvSpPr>
            <a:spLocks noChangeShapeType="1"/>
          </p:cNvSpPr>
          <p:nvPr/>
        </p:nvSpPr>
        <p:spPr bwMode="auto">
          <a:xfrm flipV="1">
            <a:off x="449262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2" name="Line 43"/>
          <p:cNvSpPr>
            <a:spLocks noChangeShapeType="1"/>
          </p:cNvSpPr>
          <p:nvPr/>
        </p:nvSpPr>
        <p:spPr bwMode="auto">
          <a:xfrm>
            <a:off x="44640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3" name="Line 44"/>
          <p:cNvSpPr>
            <a:spLocks noChangeShapeType="1"/>
          </p:cNvSpPr>
          <p:nvPr/>
        </p:nvSpPr>
        <p:spPr bwMode="auto">
          <a:xfrm flipV="1">
            <a:off x="4959350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4" name="Line 45"/>
          <p:cNvSpPr>
            <a:spLocks noChangeShapeType="1"/>
          </p:cNvSpPr>
          <p:nvPr/>
        </p:nvSpPr>
        <p:spPr bwMode="auto">
          <a:xfrm>
            <a:off x="4930775" y="1690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5" name="Line 46"/>
          <p:cNvSpPr>
            <a:spLocks noChangeShapeType="1"/>
          </p:cNvSpPr>
          <p:nvPr/>
        </p:nvSpPr>
        <p:spPr bwMode="auto">
          <a:xfrm flipV="1">
            <a:off x="54260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6" name="Line 47"/>
          <p:cNvSpPr>
            <a:spLocks noChangeShapeType="1"/>
          </p:cNvSpPr>
          <p:nvPr/>
        </p:nvSpPr>
        <p:spPr bwMode="auto">
          <a:xfrm>
            <a:off x="53975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7" name="Line 48"/>
          <p:cNvSpPr>
            <a:spLocks noChangeShapeType="1"/>
          </p:cNvSpPr>
          <p:nvPr/>
        </p:nvSpPr>
        <p:spPr bwMode="auto">
          <a:xfrm flipV="1">
            <a:off x="5883275" y="16811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8" name="Line 49"/>
          <p:cNvSpPr>
            <a:spLocks noChangeShapeType="1"/>
          </p:cNvSpPr>
          <p:nvPr/>
        </p:nvSpPr>
        <p:spPr bwMode="auto">
          <a:xfrm>
            <a:off x="585470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29" name="Line 50"/>
          <p:cNvSpPr>
            <a:spLocks noChangeShapeType="1"/>
          </p:cNvSpPr>
          <p:nvPr/>
        </p:nvSpPr>
        <p:spPr bwMode="auto">
          <a:xfrm flipV="1">
            <a:off x="6816725" y="168116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0" name="Line 51"/>
          <p:cNvSpPr>
            <a:spLocks noChangeShapeType="1"/>
          </p:cNvSpPr>
          <p:nvPr/>
        </p:nvSpPr>
        <p:spPr bwMode="auto">
          <a:xfrm>
            <a:off x="6788150" y="1681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1" name="Line 54"/>
          <p:cNvSpPr>
            <a:spLocks noChangeShapeType="1"/>
          </p:cNvSpPr>
          <p:nvPr/>
        </p:nvSpPr>
        <p:spPr bwMode="auto">
          <a:xfrm>
            <a:off x="1701800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2" name="Line 55"/>
          <p:cNvSpPr>
            <a:spLocks noChangeShapeType="1"/>
          </p:cNvSpPr>
          <p:nvPr/>
        </p:nvSpPr>
        <p:spPr bwMode="auto">
          <a:xfrm>
            <a:off x="1673225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3" name="Line 56"/>
          <p:cNvSpPr>
            <a:spLocks noChangeShapeType="1"/>
          </p:cNvSpPr>
          <p:nvPr/>
        </p:nvSpPr>
        <p:spPr bwMode="auto">
          <a:xfrm>
            <a:off x="2168525" y="19764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4" name="Line 57"/>
          <p:cNvSpPr>
            <a:spLocks noChangeShapeType="1"/>
          </p:cNvSpPr>
          <p:nvPr/>
        </p:nvSpPr>
        <p:spPr bwMode="auto">
          <a:xfrm>
            <a:off x="2139950" y="2043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5" name="Line 58"/>
          <p:cNvSpPr>
            <a:spLocks noChangeShapeType="1"/>
          </p:cNvSpPr>
          <p:nvPr/>
        </p:nvSpPr>
        <p:spPr bwMode="auto">
          <a:xfrm>
            <a:off x="2635250" y="175736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6" name="Line 59"/>
          <p:cNvSpPr>
            <a:spLocks noChangeShapeType="1"/>
          </p:cNvSpPr>
          <p:nvPr/>
        </p:nvSpPr>
        <p:spPr bwMode="auto">
          <a:xfrm>
            <a:off x="2606675" y="1804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7" name="Line 60"/>
          <p:cNvSpPr>
            <a:spLocks noChangeShapeType="1"/>
          </p:cNvSpPr>
          <p:nvPr/>
        </p:nvSpPr>
        <p:spPr bwMode="auto">
          <a:xfrm>
            <a:off x="3568700" y="1909763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8" name="Line 61"/>
          <p:cNvSpPr>
            <a:spLocks noChangeShapeType="1"/>
          </p:cNvSpPr>
          <p:nvPr/>
        </p:nvSpPr>
        <p:spPr bwMode="auto">
          <a:xfrm>
            <a:off x="3540125" y="19859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39" name="Line 62"/>
          <p:cNvSpPr>
            <a:spLocks noChangeShapeType="1"/>
          </p:cNvSpPr>
          <p:nvPr/>
        </p:nvSpPr>
        <p:spPr bwMode="auto">
          <a:xfrm>
            <a:off x="4025900" y="18621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0" name="Line 63"/>
          <p:cNvSpPr>
            <a:spLocks noChangeShapeType="1"/>
          </p:cNvSpPr>
          <p:nvPr/>
        </p:nvSpPr>
        <p:spPr bwMode="auto">
          <a:xfrm>
            <a:off x="3997325" y="19192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1" name="Line 64"/>
          <p:cNvSpPr>
            <a:spLocks noChangeShapeType="1"/>
          </p:cNvSpPr>
          <p:nvPr/>
        </p:nvSpPr>
        <p:spPr bwMode="auto">
          <a:xfrm>
            <a:off x="449262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2" name="Line 65"/>
          <p:cNvSpPr>
            <a:spLocks noChangeShapeType="1"/>
          </p:cNvSpPr>
          <p:nvPr/>
        </p:nvSpPr>
        <p:spPr bwMode="auto">
          <a:xfrm>
            <a:off x="446405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3" name="Line 66"/>
          <p:cNvSpPr>
            <a:spLocks noChangeShapeType="1"/>
          </p:cNvSpPr>
          <p:nvPr/>
        </p:nvSpPr>
        <p:spPr bwMode="auto">
          <a:xfrm>
            <a:off x="4959350" y="17097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4" name="Line 67"/>
          <p:cNvSpPr>
            <a:spLocks noChangeShapeType="1"/>
          </p:cNvSpPr>
          <p:nvPr/>
        </p:nvSpPr>
        <p:spPr bwMode="auto">
          <a:xfrm>
            <a:off x="4930775" y="17383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5" name="Line 68"/>
          <p:cNvSpPr>
            <a:spLocks noChangeShapeType="1"/>
          </p:cNvSpPr>
          <p:nvPr/>
        </p:nvSpPr>
        <p:spPr bwMode="auto">
          <a:xfrm>
            <a:off x="54260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6" name="Line 69"/>
          <p:cNvSpPr>
            <a:spLocks noChangeShapeType="1"/>
          </p:cNvSpPr>
          <p:nvPr/>
        </p:nvSpPr>
        <p:spPr bwMode="auto">
          <a:xfrm>
            <a:off x="53975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7" name="Line 70"/>
          <p:cNvSpPr>
            <a:spLocks noChangeShapeType="1"/>
          </p:cNvSpPr>
          <p:nvPr/>
        </p:nvSpPr>
        <p:spPr bwMode="auto">
          <a:xfrm>
            <a:off x="5883275" y="1690688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8" name="Line 71"/>
          <p:cNvSpPr>
            <a:spLocks noChangeShapeType="1"/>
          </p:cNvSpPr>
          <p:nvPr/>
        </p:nvSpPr>
        <p:spPr bwMode="auto">
          <a:xfrm>
            <a:off x="5854700" y="17097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49" name="Line 72"/>
          <p:cNvSpPr>
            <a:spLocks noChangeShapeType="1"/>
          </p:cNvSpPr>
          <p:nvPr/>
        </p:nvSpPr>
        <p:spPr bwMode="auto">
          <a:xfrm>
            <a:off x="6816725" y="1700213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0" name="Line 73"/>
          <p:cNvSpPr>
            <a:spLocks noChangeShapeType="1"/>
          </p:cNvSpPr>
          <p:nvPr/>
        </p:nvSpPr>
        <p:spPr bwMode="auto">
          <a:xfrm>
            <a:off x="6788150" y="1719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1" name="Freeform 76"/>
          <p:cNvSpPr>
            <a:spLocks/>
          </p:cNvSpPr>
          <p:nvPr/>
        </p:nvSpPr>
        <p:spPr bwMode="auto">
          <a:xfrm>
            <a:off x="1692275" y="24336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2" name="Freeform 77"/>
          <p:cNvSpPr>
            <a:spLocks/>
          </p:cNvSpPr>
          <p:nvPr/>
        </p:nvSpPr>
        <p:spPr bwMode="auto">
          <a:xfrm>
            <a:off x="1797050" y="24526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3" name="Freeform 78"/>
          <p:cNvSpPr>
            <a:spLocks/>
          </p:cNvSpPr>
          <p:nvPr/>
        </p:nvSpPr>
        <p:spPr bwMode="auto">
          <a:xfrm>
            <a:off x="1911350" y="24622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4" name="Freeform 79"/>
          <p:cNvSpPr>
            <a:spLocks/>
          </p:cNvSpPr>
          <p:nvPr/>
        </p:nvSpPr>
        <p:spPr bwMode="auto">
          <a:xfrm>
            <a:off x="2035175" y="24717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5" name="Freeform 80"/>
          <p:cNvSpPr>
            <a:spLocks/>
          </p:cNvSpPr>
          <p:nvPr/>
        </p:nvSpPr>
        <p:spPr bwMode="auto">
          <a:xfrm>
            <a:off x="2149475" y="2481263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6" name="Freeform 81"/>
          <p:cNvSpPr>
            <a:spLocks/>
          </p:cNvSpPr>
          <p:nvPr/>
        </p:nvSpPr>
        <p:spPr bwMode="auto">
          <a:xfrm>
            <a:off x="2149475" y="24717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7" name="Freeform 82"/>
          <p:cNvSpPr>
            <a:spLocks/>
          </p:cNvSpPr>
          <p:nvPr/>
        </p:nvSpPr>
        <p:spPr bwMode="auto">
          <a:xfrm>
            <a:off x="2235200" y="23955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8" name="Freeform 83"/>
          <p:cNvSpPr>
            <a:spLocks/>
          </p:cNvSpPr>
          <p:nvPr/>
        </p:nvSpPr>
        <p:spPr bwMode="auto">
          <a:xfrm>
            <a:off x="2330450" y="2328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59" name="Freeform 84"/>
          <p:cNvSpPr>
            <a:spLocks/>
          </p:cNvSpPr>
          <p:nvPr/>
        </p:nvSpPr>
        <p:spPr bwMode="auto">
          <a:xfrm>
            <a:off x="2416175" y="22526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0" name="Freeform 85"/>
          <p:cNvSpPr>
            <a:spLocks/>
          </p:cNvSpPr>
          <p:nvPr/>
        </p:nvSpPr>
        <p:spPr bwMode="auto">
          <a:xfrm>
            <a:off x="2511425" y="21859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1" name="Freeform 86"/>
          <p:cNvSpPr>
            <a:spLocks/>
          </p:cNvSpPr>
          <p:nvPr/>
        </p:nvSpPr>
        <p:spPr bwMode="auto">
          <a:xfrm>
            <a:off x="2597150" y="2109788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2" name="Freeform 87"/>
          <p:cNvSpPr>
            <a:spLocks/>
          </p:cNvSpPr>
          <p:nvPr/>
        </p:nvSpPr>
        <p:spPr bwMode="auto">
          <a:xfrm>
            <a:off x="3559175" y="2366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3" name="Freeform 88"/>
          <p:cNvSpPr>
            <a:spLocks/>
          </p:cNvSpPr>
          <p:nvPr/>
        </p:nvSpPr>
        <p:spPr bwMode="auto">
          <a:xfrm>
            <a:off x="3673475" y="23574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4" name="Freeform 89"/>
          <p:cNvSpPr>
            <a:spLocks/>
          </p:cNvSpPr>
          <p:nvPr/>
        </p:nvSpPr>
        <p:spPr bwMode="auto">
          <a:xfrm>
            <a:off x="3787775" y="234791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5" name="Freeform 90"/>
          <p:cNvSpPr>
            <a:spLocks/>
          </p:cNvSpPr>
          <p:nvPr/>
        </p:nvSpPr>
        <p:spPr bwMode="auto">
          <a:xfrm>
            <a:off x="3902075" y="23383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6" name="Freeform 91"/>
          <p:cNvSpPr>
            <a:spLocks/>
          </p:cNvSpPr>
          <p:nvPr/>
        </p:nvSpPr>
        <p:spPr bwMode="auto">
          <a:xfrm>
            <a:off x="4016375" y="2328863"/>
            <a:ext cx="19050" cy="28575"/>
          </a:xfrm>
          <a:custGeom>
            <a:avLst/>
            <a:gdLst>
              <a:gd name="T0" fmla="*/ 0 w 12"/>
              <a:gd name="T1" fmla="*/ 2147483647 h 18"/>
              <a:gd name="T2" fmla="*/ 2147483647 w 12"/>
              <a:gd name="T3" fmla="*/ 0 h 18"/>
              <a:gd name="T4" fmla="*/ 2147483647 w 12"/>
              <a:gd name="T5" fmla="*/ 2147483647 h 18"/>
              <a:gd name="T6" fmla="*/ 0 w 12"/>
              <a:gd name="T7" fmla="*/ 2147483647 h 18"/>
              <a:gd name="T8" fmla="*/ 0 w 1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8"/>
              <a:gd name="T17" fmla="*/ 12 w 1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8">
                <a:moveTo>
                  <a:pt x="0" y="6"/>
                </a:moveTo>
                <a:lnTo>
                  <a:pt x="12" y="0"/>
                </a:lnTo>
                <a:lnTo>
                  <a:pt x="12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7" name="Freeform 92"/>
          <p:cNvSpPr>
            <a:spLocks/>
          </p:cNvSpPr>
          <p:nvPr/>
        </p:nvSpPr>
        <p:spPr bwMode="auto">
          <a:xfrm>
            <a:off x="4006850" y="23288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8" name="Freeform 93"/>
          <p:cNvSpPr>
            <a:spLocks/>
          </p:cNvSpPr>
          <p:nvPr/>
        </p:nvSpPr>
        <p:spPr bwMode="auto">
          <a:xfrm>
            <a:off x="4130675" y="2300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69" name="Freeform 94"/>
          <p:cNvSpPr>
            <a:spLocks/>
          </p:cNvSpPr>
          <p:nvPr/>
        </p:nvSpPr>
        <p:spPr bwMode="auto">
          <a:xfrm>
            <a:off x="4235450" y="228123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0" name="Freeform 95"/>
          <p:cNvSpPr>
            <a:spLocks/>
          </p:cNvSpPr>
          <p:nvPr/>
        </p:nvSpPr>
        <p:spPr bwMode="auto">
          <a:xfrm>
            <a:off x="434975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1" name="Freeform 96"/>
          <p:cNvSpPr>
            <a:spLocks/>
          </p:cNvSpPr>
          <p:nvPr/>
        </p:nvSpPr>
        <p:spPr bwMode="auto">
          <a:xfrm>
            <a:off x="4454525" y="22336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2" name="Freeform 97"/>
          <p:cNvSpPr>
            <a:spLocks/>
          </p:cNvSpPr>
          <p:nvPr/>
        </p:nvSpPr>
        <p:spPr bwMode="auto">
          <a:xfrm>
            <a:off x="4483100" y="22240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3" name="Freeform 98"/>
          <p:cNvSpPr>
            <a:spLocks/>
          </p:cNvSpPr>
          <p:nvPr/>
        </p:nvSpPr>
        <p:spPr bwMode="auto">
          <a:xfrm>
            <a:off x="4587875" y="22431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4" name="Freeform 99"/>
          <p:cNvSpPr>
            <a:spLocks/>
          </p:cNvSpPr>
          <p:nvPr/>
        </p:nvSpPr>
        <p:spPr bwMode="auto">
          <a:xfrm>
            <a:off x="4711700" y="22526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5" name="Freeform 100"/>
          <p:cNvSpPr>
            <a:spLocks/>
          </p:cNvSpPr>
          <p:nvPr/>
        </p:nvSpPr>
        <p:spPr bwMode="auto">
          <a:xfrm>
            <a:off x="4816475" y="22717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2"/>
                </a:moveTo>
                <a:lnTo>
                  <a:pt x="24" y="18"/>
                </a:lnTo>
                <a:lnTo>
                  <a:pt x="3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6" name="Freeform 101"/>
          <p:cNvSpPr>
            <a:spLocks/>
          </p:cNvSpPr>
          <p:nvPr/>
        </p:nvSpPr>
        <p:spPr bwMode="auto">
          <a:xfrm>
            <a:off x="4940300" y="2281238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0 h 18"/>
              <a:gd name="T4" fmla="*/ 2147483647 w 18"/>
              <a:gd name="T5" fmla="*/ 2147483647 h 18"/>
              <a:gd name="T6" fmla="*/ 0 w 18"/>
              <a:gd name="T7" fmla="*/ 2147483647 h 18"/>
              <a:gd name="T8" fmla="*/ 0 w 18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8"/>
              <a:gd name="T17" fmla="*/ 18 w 1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8">
                <a:moveTo>
                  <a:pt x="0" y="6"/>
                </a:moveTo>
                <a:lnTo>
                  <a:pt x="18" y="0"/>
                </a:lnTo>
                <a:lnTo>
                  <a:pt x="18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7" name="Freeform 102"/>
          <p:cNvSpPr>
            <a:spLocks/>
          </p:cNvSpPr>
          <p:nvPr/>
        </p:nvSpPr>
        <p:spPr bwMode="auto">
          <a:xfrm>
            <a:off x="4940300" y="227171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8" name="Freeform 103"/>
          <p:cNvSpPr>
            <a:spLocks/>
          </p:cNvSpPr>
          <p:nvPr/>
        </p:nvSpPr>
        <p:spPr bwMode="auto">
          <a:xfrm>
            <a:off x="5045075" y="221456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79" name="Freeform 104"/>
          <p:cNvSpPr>
            <a:spLocks/>
          </p:cNvSpPr>
          <p:nvPr/>
        </p:nvSpPr>
        <p:spPr bwMode="auto">
          <a:xfrm>
            <a:off x="5140325" y="21669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0" name="Freeform 105"/>
          <p:cNvSpPr>
            <a:spLocks/>
          </p:cNvSpPr>
          <p:nvPr/>
        </p:nvSpPr>
        <p:spPr bwMode="auto">
          <a:xfrm>
            <a:off x="5245100" y="210978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1" name="Freeform 106"/>
          <p:cNvSpPr>
            <a:spLocks/>
          </p:cNvSpPr>
          <p:nvPr/>
        </p:nvSpPr>
        <p:spPr bwMode="auto">
          <a:xfrm>
            <a:off x="5349875" y="20526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2" name="Freeform 107"/>
          <p:cNvSpPr>
            <a:spLocks/>
          </p:cNvSpPr>
          <p:nvPr/>
        </p:nvSpPr>
        <p:spPr bwMode="auto">
          <a:xfrm>
            <a:off x="5407025" y="20240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3" name="Freeform 108"/>
          <p:cNvSpPr>
            <a:spLocks/>
          </p:cNvSpPr>
          <p:nvPr/>
        </p:nvSpPr>
        <p:spPr bwMode="auto">
          <a:xfrm>
            <a:off x="5521325" y="19859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4" name="Freeform 109"/>
          <p:cNvSpPr>
            <a:spLocks/>
          </p:cNvSpPr>
          <p:nvPr/>
        </p:nvSpPr>
        <p:spPr bwMode="auto">
          <a:xfrm>
            <a:off x="5626100" y="1947863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5" name="Freeform 110"/>
          <p:cNvSpPr>
            <a:spLocks/>
          </p:cNvSpPr>
          <p:nvPr/>
        </p:nvSpPr>
        <p:spPr bwMode="auto">
          <a:xfrm>
            <a:off x="5740400" y="19192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18" y="0"/>
                </a:lnTo>
                <a:lnTo>
                  <a:pt x="24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6" name="Freeform 111"/>
          <p:cNvSpPr>
            <a:spLocks/>
          </p:cNvSpPr>
          <p:nvPr/>
        </p:nvSpPr>
        <p:spPr bwMode="auto">
          <a:xfrm>
            <a:off x="5845175" y="1881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7" name="Line 112"/>
          <p:cNvSpPr>
            <a:spLocks noChangeShapeType="1"/>
          </p:cNvSpPr>
          <p:nvPr/>
        </p:nvSpPr>
        <p:spPr bwMode="auto">
          <a:xfrm flipV="1">
            <a:off x="1701800" y="231933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8" name="Line 113"/>
          <p:cNvSpPr>
            <a:spLocks noChangeShapeType="1"/>
          </p:cNvSpPr>
          <p:nvPr/>
        </p:nvSpPr>
        <p:spPr bwMode="auto">
          <a:xfrm>
            <a:off x="1673225" y="23193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89" name="Line 114"/>
          <p:cNvSpPr>
            <a:spLocks noChangeShapeType="1"/>
          </p:cNvSpPr>
          <p:nvPr/>
        </p:nvSpPr>
        <p:spPr bwMode="auto">
          <a:xfrm flipV="1">
            <a:off x="2168525" y="227171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0" name="Line 115"/>
          <p:cNvSpPr>
            <a:spLocks noChangeShapeType="1"/>
          </p:cNvSpPr>
          <p:nvPr/>
        </p:nvSpPr>
        <p:spPr bwMode="auto">
          <a:xfrm>
            <a:off x="2139950" y="2271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1" name="Line 116"/>
          <p:cNvSpPr>
            <a:spLocks noChangeShapeType="1"/>
          </p:cNvSpPr>
          <p:nvPr/>
        </p:nvSpPr>
        <p:spPr bwMode="auto">
          <a:xfrm flipV="1">
            <a:off x="2635250" y="2014538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2" name="Line 117"/>
          <p:cNvSpPr>
            <a:spLocks noChangeShapeType="1"/>
          </p:cNvSpPr>
          <p:nvPr/>
        </p:nvSpPr>
        <p:spPr bwMode="auto">
          <a:xfrm>
            <a:off x="2606675" y="2014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3" name="Line 118"/>
          <p:cNvSpPr>
            <a:spLocks noChangeShapeType="1"/>
          </p:cNvSpPr>
          <p:nvPr/>
        </p:nvSpPr>
        <p:spPr bwMode="auto">
          <a:xfrm flipV="1">
            <a:off x="3568700" y="22907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4" name="Line 119"/>
          <p:cNvSpPr>
            <a:spLocks noChangeShapeType="1"/>
          </p:cNvSpPr>
          <p:nvPr/>
        </p:nvSpPr>
        <p:spPr bwMode="auto">
          <a:xfrm>
            <a:off x="3540125" y="22907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5" name="Line 120"/>
          <p:cNvSpPr>
            <a:spLocks noChangeShapeType="1"/>
          </p:cNvSpPr>
          <p:nvPr/>
        </p:nvSpPr>
        <p:spPr bwMode="auto">
          <a:xfrm flipV="1">
            <a:off x="4025900" y="2205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6" name="Line 121"/>
          <p:cNvSpPr>
            <a:spLocks noChangeShapeType="1"/>
          </p:cNvSpPr>
          <p:nvPr/>
        </p:nvSpPr>
        <p:spPr bwMode="auto">
          <a:xfrm>
            <a:off x="3997325" y="2205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7" name="Line 122"/>
          <p:cNvSpPr>
            <a:spLocks noChangeShapeType="1"/>
          </p:cNvSpPr>
          <p:nvPr/>
        </p:nvSpPr>
        <p:spPr bwMode="auto">
          <a:xfrm flipV="1">
            <a:off x="4492625" y="212883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8" name="Line 123"/>
          <p:cNvSpPr>
            <a:spLocks noChangeShapeType="1"/>
          </p:cNvSpPr>
          <p:nvPr/>
        </p:nvSpPr>
        <p:spPr bwMode="auto">
          <a:xfrm>
            <a:off x="446405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199" name="Line 124"/>
          <p:cNvSpPr>
            <a:spLocks noChangeShapeType="1"/>
          </p:cNvSpPr>
          <p:nvPr/>
        </p:nvSpPr>
        <p:spPr bwMode="auto">
          <a:xfrm flipV="1">
            <a:off x="4959350" y="21859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0" name="Line 125"/>
          <p:cNvSpPr>
            <a:spLocks noChangeShapeType="1"/>
          </p:cNvSpPr>
          <p:nvPr/>
        </p:nvSpPr>
        <p:spPr bwMode="auto">
          <a:xfrm>
            <a:off x="4930775" y="21859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1" name="Line 126"/>
          <p:cNvSpPr>
            <a:spLocks noChangeShapeType="1"/>
          </p:cNvSpPr>
          <p:nvPr/>
        </p:nvSpPr>
        <p:spPr bwMode="auto">
          <a:xfrm flipV="1">
            <a:off x="5426075" y="1947863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2" name="Line 127"/>
          <p:cNvSpPr>
            <a:spLocks noChangeShapeType="1"/>
          </p:cNvSpPr>
          <p:nvPr/>
        </p:nvSpPr>
        <p:spPr bwMode="auto">
          <a:xfrm>
            <a:off x="53975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3" name="Line 128"/>
          <p:cNvSpPr>
            <a:spLocks noChangeShapeType="1"/>
          </p:cNvSpPr>
          <p:nvPr/>
        </p:nvSpPr>
        <p:spPr bwMode="auto">
          <a:xfrm flipV="1">
            <a:off x="5883275" y="18240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4" name="Line 129"/>
          <p:cNvSpPr>
            <a:spLocks noChangeShapeType="1"/>
          </p:cNvSpPr>
          <p:nvPr/>
        </p:nvSpPr>
        <p:spPr bwMode="auto">
          <a:xfrm>
            <a:off x="5854700" y="1824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5" name="Line 130"/>
          <p:cNvSpPr>
            <a:spLocks noChangeShapeType="1"/>
          </p:cNvSpPr>
          <p:nvPr/>
        </p:nvSpPr>
        <p:spPr bwMode="auto">
          <a:xfrm flipV="1">
            <a:off x="6816725" y="190023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6" name="Line 131"/>
          <p:cNvSpPr>
            <a:spLocks noChangeShapeType="1"/>
          </p:cNvSpPr>
          <p:nvPr/>
        </p:nvSpPr>
        <p:spPr bwMode="auto">
          <a:xfrm>
            <a:off x="6788150" y="19002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7" name="Line 134"/>
          <p:cNvSpPr>
            <a:spLocks noChangeShapeType="1"/>
          </p:cNvSpPr>
          <p:nvPr/>
        </p:nvSpPr>
        <p:spPr bwMode="auto">
          <a:xfrm>
            <a:off x="1701800" y="2452688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8" name="Line 135"/>
          <p:cNvSpPr>
            <a:spLocks noChangeShapeType="1"/>
          </p:cNvSpPr>
          <p:nvPr/>
        </p:nvSpPr>
        <p:spPr bwMode="auto">
          <a:xfrm>
            <a:off x="1673225" y="25860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09" name="Line 136"/>
          <p:cNvSpPr>
            <a:spLocks noChangeShapeType="1"/>
          </p:cNvSpPr>
          <p:nvPr/>
        </p:nvSpPr>
        <p:spPr bwMode="auto">
          <a:xfrm>
            <a:off x="2168525" y="2500313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0" name="Line 137"/>
          <p:cNvSpPr>
            <a:spLocks noChangeShapeType="1"/>
          </p:cNvSpPr>
          <p:nvPr/>
        </p:nvSpPr>
        <p:spPr bwMode="auto">
          <a:xfrm>
            <a:off x="2139950" y="27384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1" name="Line 138"/>
          <p:cNvSpPr>
            <a:spLocks noChangeShapeType="1"/>
          </p:cNvSpPr>
          <p:nvPr/>
        </p:nvSpPr>
        <p:spPr bwMode="auto">
          <a:xfrm>
            <a:off x="2635250" y="210978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2" name="Line 139"/>
          <p:cNvSpPr>
            <a:spLocks noChangeShapeType="1"/>
          </p:cNvSpPr>
          <p:nvPr/>
        </p:nvSpPr>
        <p:spPr bwMode="auto">
          <a:xfrm>
            <a:off x="2606675" y="22145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3" name="Line 140"/>
          <p:cNvSpPr>
            <a:spLocks noChangeShapeType="1"/>
          </p:cNvSpPr>
          <p:nvPr/>
        </p:nvSpPr>
        <p:spPr bwMode="auto">
          <a:xfrm>
            <a:off x="3568700" y="2386013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4" name="Line 141"/>
          <p:cNvSpPr>
            <a:spLocks noChangeShapeType="1"/>
          </p:cNvSpPr>
          <p:nvPr/>
        </p:nvSpPr>
        <p:spPr bwMode="auto">
          <a:xfrm>
            <a:off x="3540125" y="24907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5" name="Line 142"/>
          <p:cNvSpPr>
            <a:spLocks noChangeShapeType="1"/>
          </p:cNvSpPr>
          <p:nvPr/>
        </p:nvSpPr>
        <p:spPr bwMode="auto">
          <a:xfrm>
            <a:off x="4025900" y="23479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6" name="Line 143"/>
          <p:cNvSpPr>
            <a:spLocks noChangeShapeType="1"/>
          </p:cNvSpPr>
          <p:nvPr/>
        </p:nvSpPr>
        <p:spPr bwMode="auto">
          <a:xfrm>
            <a:off x="3997325" y="2481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7" name="Line 144"/>
          <p:cNvSpPr>
            <a:spLocks noChangeShapeType="1"/>
          </p:cNvSpPr>
          <p:nvPr/>
        </p:nvSpPr>
        <p:spPr bwMode="auto">
          <a:xfrm>
            <a:off x="4492625" y="2243138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8" name="Line 145"/>
          <p:cNvSpPr>
            <a:spLocks noChangeShapeType="1"/>
          </p:cNvSpPr>
          <p:nvPr/>
        </p:nvSpPr>
        <p:spPr bwMode="auto">
          <a:xfrm>
            <a:off x="4464050" y="2347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19" name="Line 146"/>
          <p:cNvSpPr>
            <a:spLocks noChangeShapeType="1"/>
          </p:cNvSpPr>
          <p:nvPr/>
        </p:nvSpPr>
        <p:spPr bwMode="auto">
          <a:xfrm>
            <a:off x="4959350" y="2300288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0" name="Line 147"/>
          <p:cNvSpPr>
            <a:spLocks noChangeShapeType="1"/>
          </p:cNvSpPr>
          <p:nvPr/>
        </p:nvSpPr>
        <p:spPr bwMode="auto">
          <a:xfrm>
            <a:off x="4930775" y="2414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1" name="Line 148"/>
          <p:cNvSpPr>
            <a:spLocks noChangeShapeType="1"/>
          </p:cNvSpPr>
          <p:nvPr/>
        </p:nvSpPr>
        <p:spPr bwMode="auto">
          <a:xfrm>
            <a:off x="5426075" y="2043113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2" name="Line 149"/>
          <p:cNvSpPr>
            <a:spLocks noChangeShapeType="1"/>
          </p:cNvSpPr>
          <p:nvPr/>
        </p:nvSpPr>
        <p:spPr bwMode="auto">
          <a:xfrm>
            <a:off x="5397500" y="2128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3" name="Line 150"/>
          <p:cNvSpPr>
            <a:spLocks noChangeShapeType="1"/>
          </p:cNvSpPr>
          <p:nvPr/>
        </p:nvSpPr>
        <p:spPr bwMode="auto">
          <a:xfrm>
            <a:off x="5883275" y="18907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4" name="Line 151"/>
          <p:cNvSpPr>
            <a:spLocks noChangeShapeType="1"/>
          </p:cNvSpPr>
          <p:nvPr/>
        </p:nvSpPr>
        <p:spPr bwMode="auto">
          <a:xfrm>
            <a:off x="5854700" y="19478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5" name="Line 152"/>
          <p:cNvSpPr>
            <a:spLocks noChangeShapeType="1"/>
          </p:cNvSpPr>
          <p:nvPr/>
        </p:nvSpPr>
        <p:spPr bwMode="auto">
          <a:xfrm>
            <a:off x="6816725" y="19669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6" name="Line 153"/>
          <p:cNvSpPr>
            <a:spLocks noChangeShapeType="1"/>
          </p:cNvSpPr>
          <p:nvPr/>
        </p:nvSpPr>
        <p:spPr bwMode="auto">
          <a:xfrm>
            <a:off x="6788150" y="2033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7" name="Freeform 156"/>
          <p:cNvSpPr>
            <a:spLocks/>
          </p:cNvSpPr>
          <p:nvPr/>
        </p:nvSpPr>
        <p:spPr bwMode="auto">
          <a:xfrm>
            <a:off x="1682750" y="3538538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2147483647 h 18"/>
              <a:gd name="T4" fmla="*/ 2147483647 w 90"/>
              <a:gd name="T5" fmla="*/ 2147483647 h 18"/>
              <a:gd name="T6" fmla="*/ 2147483647 w 90"/>
              <a:gd name="T7" fmla="*/ 0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12"/>
                </a:moveTo>
                <a:lnTo>
                  <a:pt x="84" y="18"/>
                </a:lnTo>
                <a:lnTo>
                  <a:pt x="90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8" name="Freeform 157"/>
          <p:cNvSpPr>
            <a:spLocks/>
          </p:cNvSpPr>
          <p:nvPr/>
        </p:nvSpPr>
        <p:spPr bwMode="auto">
          <a:xfrm>
            <a:off x="1901825" y="3548063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29" name="Freeform 158"/>
          <p:cNvSpPr>
            <a:spLocks/>
          </p:cNvSpPr>
          <p:nvPr/>
        </p:nvSpPr>
        <p:spPr bwMode="auto">
          <a:xfrm>
            <a:off x="2016125" y="35575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0" name="Freeform 159"/>
          <p:cNvSpPr>
            <a:spLocks/>
          </p:cNvSpPr>
          <p:nvPr/>
        </p:nvSpPr>
        <p:spPr bwMode="auto">
          <a:xfrm>
            <a:off x="2130425" y="35671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0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30" y="0"/>
                </a:lnTo>
                <a:lnTo>
                  <a:pt x="30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1" name="Freeform 160"/>
          <p:cNvSpPr>
            <a:spLocks/>
          </p:cNvSpPr>
          <p:nvPr/>
        </p:nvSpPr>
        <p:spPr bwMode="auto">
          <a:xfrm>
            <a:off x="2159000" y="35004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2" name="Freeform 161"/>
          <p:cNvSpPr>
            <a:spLocks/>
          </p:cNvSpPr>
          <p:nvPr/>
        </p:nvSpPr>
        <p:spPr bwMode="auto">
          <a:xfrm>
            <a:off x="2292350" y="34051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3" name="Freeform 162"/>
          <p:cNvSpPr>
            <a:spLocks/>
          </p:cNvSpPr>
          <p:nvPr/>
        </p:nvSpPr>
        <p:spPr bwMode="auto">
          <a:xfrm>
            <a:off x="2359025" y="33194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4" name="Freeform 163"/>
          <p:cNvSpPr>
            <a:spLocks/>
          </p:cNvSpPr>
          <p:nvPr/>
        </p:nvSpPr>
        <p:spPr bwMode="auto">
          <a:xfrm>
            <a:off x="2435225" y="3148013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5" name="Freeform 164"/>
          <p:cNvSpPr>
            <a:spLocks/>
          </p:cNvSpPr>
          <p:nvPr/>
        </p:nvSpPr>
        <p:spPr bwMode="auto">
          <a:xfrm>
            <a:off x="2559050" y="30622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6" name="Freeform 165"/>
          <p:cNvSpPr>
            <a:spLocks/>
          </p:cNvSpPr>
          <p:nvPr/>
        </p:nvSpPr>
        <p:spPr bwMode="auto">
          <a:xfrm>
            <a:off x="3549650" y="3376613"/>
            <a:ext cx="142875" cy="28575"/>
          </a:xfrm>
          <a:custGeom>
            <a:avLst/>
            <a:gdLst>
              <a:gd name="T0" fmla="*/ 0 w 90"/>
              <a:gd name="T1" fmla="*/ 2147483647 h 18"/>
              <a:gd name="T2" fmla="*/ 2147483647 w 90"/>
              <a:gd name="T3" fmla="*/ 0 h 18"/>
              <a:gd name="T4" fmla="*/ 2147483647 w 90"/>
              <a:gd name="T5" fmla="*/ 2147483647 h 18"/>
              <a:gd name="T6" fmla="*/ 2147483647 w 90"/>
              <a:gd name="T7" fmla="*/ 2147483647 h 18"/>
              <a:gd name="T8" fmla="*/ 0 w 9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18"/>
              <a:gd name="T17" fmla="*/ 90 w 9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18">
                <a:moveTo>
                  <a:pt x="0" y="6"/>
                </a:moveTo>
                <a:lnTo>
                  <a:pt x="84" y="0"/>
                </a:lnTo>
                <a:lnTo>
                  <a:pt x="9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7" name="Freeform 166"/>
          <p:cNvSpPr>
            <a:spLocks/>
          </p:cNvSpPr>
          <p:nvPr/>
        </p:nvSpPr>
        <p:spPr bwMode="auto">
          <a:xfrm>
            <a:off x="3759200" y="33575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8" name="Freeform 167"/>
          <p:cNvSpPr>
            <a:spLocks/>
          </p:cNvSpPr>
          <p:nvPr/>
        </p:nvSpPr>
        <p:spPr bwMode="auto">
          <a:xfrm>
            <a:off x="3873500" y="33480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39" name="Freeform 168"/>
          <p:cNvSpPr>
            <a:spLocks/>
          </p:cNvSpPr>
          <p:nvPr/>
        </p:nvSpPr>
        <p:spPr bwMode="auto">
          <a:xfrm>
            <a:off x="3997325" y="3328988"/>
            <a:ext cx="38100" cy="28575"/>
          </a:xfrm>
          <a:custGeom>
            <a:avLst/>
            <a:gdLst>
              <a:gd name="T0" fmla="*/ 0 w 24"/>
              <a:gd name="T1" fmla="*/ 2147483647 h 18"/>
              <a:gd name="T2" fmla="*/ 2147483647 w 24"/>
              <a:gd name="T3" fmla="*/ 0 h 18"/>
              <a:gd name="T4" fmla="*/ 2147483647 w 24"/>
              <a:gd name="T5" fmla="*/ 2147483647 h 18"/>
              <a:gd name="T6" fmla="*/ 0 w 24"/>
              <a:gd name="T7" fmla="*/ 2147483647 h 18"/>
              <a:gd name="T8" fmla="*/ 0 w 24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18"/>
              <a:gd name="T17" fmla="*/ 24 w 24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18">
                <a:moveTo>
                  <a:pt x="0" y="6"/>
                </a:moveTo>
                <a:lnTo>
                  <a:pt x="24" y="0"/>
                </a:lnTo>
                <a:lnTo>
                  <a:pt x="24" y="12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0" name="Freeform 169"/>
          <p:cNvSpPr>
            <a:spLocks/>
          </p:cNvSpPr>
          <p:nvPr/>
        </p:nvSpPr>
        <p:spPr bwMode="auto">
          <a:xfrm>
            <a:off x="4006850" y="3309938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1" name="Freeform 170"/>
          <p:cNvSpPr>
            <a:spLocks/>
          </p:cNvSpPr>
          <p:nvPr/>
        </p:nvSpPr>
        <p:spPr bwMode="auto">
          <a:xfrm>
            <a:off x="4216400" y="328136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2" name="Freeform 171"/>
          <p:cNvSpPr>
            <a:spLocks/>
          </p:cNvSpPr>
          <p:nvPr/>
        </p:nvSpPr>
        <p:spPr bwMode="auto">
          <a:xfrm>
            <a:off x="4321175" y="32623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3" name="Freeform 172"/>
          <p:cNvSpPr>
            <a:spLocks/>
          </p:cNvSpPr>
          <p:nvPr/>
        </p:nvSpPr>
        <p:spPr bwMode="auto">
          <a:xfrm>
            <a:off x="4435475" y="32337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4" name="Freeform 173"/>
          <p:cNvSpPr>
            <a:spLocks/>
          </p:cNvSpPr>
          <p:nvPr/>
        </p:nvSpPr>
        <p:spPr bwMode="auto">
          <a:xfrm>
            <a:off x="4473575" y="3214688"/>
            <a:ext cx="142875" cy="38100"/>
          </a:xfrm>
          <a:custGeom>
            <a:avLst/>
            <a:gdLst>
              <a:gd name="T0" fmla="*/ 0 w 90"/>
              <a:gd name="T1" fmla="*/ 2147483647 h 24"/>
              <a:gd name="T2" fmla="*/ 2147483647 w 90"/>
              <a:gd name="T3" fmla="*/ 0 h 24"/>
              <a:gd name="T4" fmla="*/ 2147483647 w 90"/>
              <a:gd name="T5" fmla="*/ 2147483647 h 24"/>
              <a:gd name="T6" fmla="*/ 2147483647 w 90"/>
              <a:gd name="T7" fmla="*/ 2147483647 h 24"/>
              <a:gd name="T8" fmla="*/ 0 w 9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24"/>
              <a:gd name="T17" fmla="*/ 90 w 9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24">
                <a:moveTo>
                  <a:pt x="0" y="12"/>
                </a:moveTo>
                <a:lnTo>
                  <a:pt x="84" y="0"/>
                </a:lnTo>
                <a:lnTo>
                  <a:pt x="9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5" name="Freeform 174"/>
          <p:cNvSpPr>
            <a:spLocks/>
          </p:cNvSpPr>
          <p:nvPr/>
        </p:nvSpPr>
        <p:spPr bwMode="auto">
          <a:xfrm>
            <a:off x="4683125" y="319563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6" name="Freeform 175"/>
          <p:cNvSpPr>
            <a:spLocks/>
          </p:cNvSpPr>
          <p:nvPr/>
        </p:nvSpPr>
        <p:spPr bwMode="auto">
          <a:xfrm>
            <a:off x="4797425" y="31765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7" name="Freeform 176"/>
          <p:cNvSpPr>
            <a:spLocks/>
          </p:cNvSpPr>
          <p:nvPr/>
        </p:nvSpPr>
        <p:spPr bwMode="auto">
          <a:xfrm>
            <a:off x="4911725" y="31575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6"/>
                </a:moveTo>
                <a:lnTo>
                  <a:pt x="30" y="0"/>
                </a:lnTo>
                <a:lnTo>
                  <a:pt x="36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8" name="Freeform 177"/>
          <p:cNvSpPr>
            <a:spLocks/>
          </p:cNvSpPr>
          <p:nvPr/>
        </p:nvSpPr>
        <p:spPr bwMode="auto">
          <a:xfrm>
            <a:off x="4940300" y="3128963"/>
            <a:ext cx="142875" cy="47625"/>
          </a:xfrm>
          <a:custGeom>
            <a:avLst/>
            <a:gdLst>
              <a:gd name="T0" fmla="*/ 0 w 90"/>
              <a:gd name="T1" fmla="*/ 2147483647 h 30"/>
              <a:gd name="T2" fmla="*/ 2147483647 w 90"/>
              <a:gd name="T3" fmla="*/ 0 h 30"/>
              <a:gd name="T4" fmla="*/ 2147483647 w 90"/>
              <a:gd name="T5" fmla="*/ 2147483647 h 30"/>
              <a:gd name="T6" fmla="*/ 2147483647 w 90"/>
              <a:gd name="T7" fmla="*/ 2147483647 h 30"/>
              <a:gd name="T8" fmla="*/ 0 w 90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30"/>
              <a:gd name="T17" fmla="*/ 90 w 90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30">
                <a:moveTo>
                  <a:pt x="0" y="18"/>
                </a:moveTo>
                <a:lnTo>
                  <a:pt x="84" y="0"/>
                </a:lnTo>
                <a:lnTo>
                  <a:pt x="90" y="12"/>
                </a:lnTo>
                <a:lnTo>
                  <a:pt x="6" y="3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49" name="Freeform 178"/>
          <p:cNvSpPr>
            <a:spLocks/>
          </p:cNvSpPr>
          <p:nvPr/>
        </p:nvSpPr>
        <p:spPr bwMode="auto">
          <a:xfrm>
            <a:off x="5149850" y="3100388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0" name="Freeform 179"/>
          <p:cNvSpPr>
            <a:spLocks/>
          </p:cNvSpPr>
          <p:nvPr/>
        </p:nvSpPr>
        <p:spPr bwMode="auto">
          <a:xfrm>
            <a:off x="5254625" y="30718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2147483647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6"/>
                </a:moveTo>
                <a:lnTo>
                  <a:pt x="24" y="0"/>
                </a:lnTo>
                <a:lnTo>
                  <a:pt x="30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1" name="Freeform 180"/>
          <p:cNvSpPr>
            <a:spLocks/>
          </p:cNvSpPr>
          <p:nvPr/>
        </p:nvSpPr>
        <p:spPr bwMode="auto">
          <a:xfrm>
            <a:off x="5368925" y="3043238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w 42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8"/>
              <a:gd name="T17" fmla="*/ 42 w 42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8">
                <a:moveTo>
                  <a:pt x="0" y="6"/>
                </a:moveTo>
                <a:lnTo>
                  <a:pt x="36" y="0"/>
                </a:lnTo>
                <a:lnTo>
                  <a:pt x="42" y="12"/>
                </a:lnTo>
                <a:lnTo>
                  <a:pt x="6" y="1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2" name="Freeform 181"/>
          <p:cNvSpPr>
            <a:spLocks/>
          </p:cNvSpPr>
          <p:nvPr/>
        </p:nvSpPr>
        <p:spPr bwMode="auto">
          <a:xfrm>
            <a:off x="5407025" y="2976563"/>
            <a:ext cx="123825" cy="95250"/>
          </a:xfrm>
          <a:custGeom>
            <a:avLst/>
            <a:gdLst>
              <a:gd name="T0" fmla="*/ 0 w 78"/>
              <a:gd name="T1" fmla="*/ 2147483647 h 60"/>
              <a:gd name="T2" fmla="*/ 2147483647 w 78"/>
              <a:gd name="T3" fmla="*/ 0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0 w 78"/>
              <a:gd name="T9" fmla="*/ 2147483647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60"/>
              <a:gd name="T17" fmla="*/ 78 w 78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60">
                <a:moveTo>
                  <a:pt x="0" y="42"/>
                </a:moveTo>
                <a:lnTo>
                  <a:pt x="72" y="0"/>
                </a:lnTo>
                <a:lnTo>
                  <a:pt x="78" y="18"/>
                </a:lnTo>
                <a:lnTo>
                  <a:pt x="6" y="60"/>
                </a:lnTo>
                <a:lnTo>
                  <a:pt x="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3" name="Freeform 182"/>
          <p:cNvSpPr>
            <a:spLocks/>
          </p:cNvSpPr>
          <p:nvPr/>
        </p:nvSpPr>
        <p:spPr bwMode="auto">
          <a:xfrm>
            <a:off x="5588000" y="2919413"/>
            <a:ext cx="38100" cy="47625"/>
          </a:xfrm>
          <a:custGeom>
            <a:avLst/>
            <a:gdLst>
              <a:gd name="T0" fmla="*/ 0 w 24"/>
              <a:gd name="T1" fmla="*/ 2147483647 h 30"/>
              <a:gd name="T2" fmla="*/ 2147483647 w 24"/>
              <a:gd name="T3" fmla="*/ 0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0 w 2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0"/>
              <a:gd name="T17" fmla="*/ 24 w 2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0">
                <a:moveTo>
                  <a:pt x="0" y="12"/>
                </a:moveTo>
                <a:lnTo>
                  <a:pt x="18" y="0"/>
                </a:lnTo>
                <a:lnTo>
                  <a:pt x="24" y="18"/>
                </a:lnTo>
                <a:lnTo>
                  <a:pt x="6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4" name="Freeform 183"/>
          <p:cNvSpPr>
            <a:spLocks/>
          </p:cNvSpPr>
          <p:nvPr/>
        </p:nvSpPr>
        <p:spPr bwMode="auto">
          <a:xfrm>
            <a:off x="5683250" y="2852738"/>
            <a:ext cx="47625" cy="38100"/>
          </a:xfrm>
          <a:custGeom>
            <a:avLst/>
            <a:gdLst>
              <a:gd name="T0" fmla="*/ 0 w 30"/>
              <a:gd name="T1" fmla="*/ 2147483647 h 24"/>
              <a:gd name="T2" fmla="*/ 2147483647 w 30"/>
              <a:gd name="T3" fmla="*/ 0 h 24"/>
              <a:gd name="T4" fmla="*/ 2147483647 w 30"/>
              <a:gd name="T5" fmla="*/ 2147483647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0" y="12"/>
                </a:moveTo>
                <a:lnTo>
                  <a:pt x="24" y="0"/>
                </a:lnTo>
                <a:lnTo>
                  <a:pt x="30" y="12"/>
                </a:lnTo>
                <a:lnTo>
                  <a:pt x="6" y="24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5" name="Freeform 184"/>
          <p:cNvSpPr>
            <a:spLocks/>
          </p:cNvSpPr>
          <p:nvPr/>
        </p:nvSpPr>
        <p:spPr bwMode="auto">
          <a:xfrm>
            <a:off x="5788025" y="2757488"/>
            <a:ext cx="104775" cy="85725"/>
          </a:xfrm>
          <a:custGeom>
            <a:avLst/>
            <a:gdLst>
              <a:gd name="T0" fmla="*/ 0 w 66"/>
              <a:gd name="T1" fmla="*/ 2147483647 h 54"/>
              <a:gd name="T2" fmla="*/ 2147483647 w 66"/>
              <a:gd name="T3" fmla="*/ 0 h 54"/>
              <a:gd name="T4" fmla="*/ 2147483647 w 66"/>
              <a:gd name="T5" fmla="*/ 2147483647 h 54"/>
              <a:gd name="T6" fmla="*/ 2147483647 w 66"/>
              <a:gd name="T7" fmla="*/ 2147483647 h 54"/>
              <a:gd name="T8" fmla="*/ 0 w 66"/>
              <a:gd name="T9" fmla="*/ 2147483647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54"/>
              <a:gd name="T17" fmla="*/ 66 w 66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54">
                <a:moveTo>
                  <a:pt x="0" y="36"/>
                </a:moveTo>
                <a:lnTo>
                  <a:pt x="60" y="0"/>
                </a:lnTo>
                <a:lnTo>
                  <a:pt x="66" y="18"/>
                </a:lnTo>
                <a:lnTo>
                  <a:pt x="6" y="54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6" name="Line 185"/>
          <p:cNvSpPr>
            <a:spLocks noChangeShapeType="1"/>
          </p:cNvSpPr>
          <p:nvPr/>
        </p:nvSpPr>
        <p:spPr bwMode="auto">
          <a:xfrm flipV="1">
            <a:off x="1701800" y="3309938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7" name="Line 186"/>
          <p:cNvSpPr>
            <a:spLocks noChangeShapeType="1"/>
          </p:cNvSpPr>
          <p:nvPr/>
        </p:nvSpPr>
        <p:spPr bwMode="auto">
          <a:xfrm>
            <a:off x="1673225" y="33099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8" name="Line 187"/>
          <p:cNvSpPr>
            <a:spLocks noChangeShapeType="1"/>
          </p:cNvSpPr>
          <p:nvPr/>
        </p:nvSpPr>
        <p:spPr bwMode="auto">
          <a:xfrm flipV="1">
            <a:off x="2168525" y="33670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59" name="Line 188"/>
          <p:cNvSpPr>
            <a:spLocks noChangeShapeType="1"/>
          </p:cNvSpPr>
          <p:nvPr/>
        </p:nvSpPr>
        <p:spPr bwMode="auto">
          <a:xfrm>
            <a:off x="2139950" y="33670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0" name="Line 189"/>
          <p:cNvSpPr>
            <a:spLocks noChangeShapeType="1"/>
          </p:cNvSpPr>
          <p:nvPr/>
        </p:nvSpPr>
        <p:spPr bwMode="auto">
          <a:xfrm flipV="1">
            <a:off x="2635250" y="2805113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1" name="Line 190"/>
          <p:cNvSpPr>
            <a:spLocks noChangeShapeType="1"/>
          </p:cNvSpPr>
          <p:nvPr/>
        </p:nvSpPr>
        <p:spPr bwMode="auto">
          <a:xfrm>
            <a:off x="2606675" y="2805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2" name="Line 191"/>
          <p:cNvSpPr>
            <a:spLocks noChangeShapeType="1"/>
          </p:cNvSpPr>
          <p:nvPr/>
        </p:nvSpPr>
        <p:spPr bwMode="auto">
          <a:xfrm flipV="1">
            <a:off x="3568700" y="318611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3" name="Line 192"/>
          <p:cNvSpPr>
            <a:spLocks noChangeShapeType="1"/>
          </p:cNvSpPr>
          <p:nvPr/>
        </p:nvSpPr>
        <p:spPr bwMode="auto">
          <a:xfrm>
            <a:off x="3540125" y="31861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4" name="Line 193"/>
          <p:cNvSpPr>
            <a:spLocks noChangeShapeType="1"/>
          </p:cNvSpPr>
          <p:nvPr/>
        </p:nvSpPr>
        <p:spPr bwMode="auto">
          <a:xfrm flipV="1">
            <a:off x="4025900" y="32051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5" name="Line 194"/>
          <p:cNvSpPr>
            <a:spLocks noChangeShapeType="1"/>
          </p:cNvSpPr>
          <p:nvPr/>
        </p:nvSpPr>
        <p:spPr bwMode="auto">
          <a:xfrm>
            <a:off x="3997325" y="3205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6" name="Line 195"/>
          <p:cNvSpPr>
            <a:spLocks noChangeShapeType="1"/>
          </p:cNvSpPr>
          <p:nvPr/>
        </p:nvSpPr>
        <p:spPr bwMode="auto">
          <a:xfrm flipV="1">
            <a:off x="4492625" y="31003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7" name="Line 196"/>
          <p:cNvSpPr>
            <a:spLocks noChangeShapeType="1"/>
          </p:cNvSpPr>
          <p:nvPr/>
        </p:nvSpPr>
        <p:spPr bwMode="auto">
          <a:xfrm>
            <a:off x="4464050" y="31003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8" name="Line 197"/>
          <p:cNvSpPr>
            <a:spLocks noChangeShapeType="1"/>
          </p:cNvSpPr>
          <p:nvPr/>
        </p:nvSpPr>
        <p:spPr bwMode="auto">
          <a:xfrm flipV="1">
            <a:off x="4959350" y="299561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69" name="Line 198"/>
          <p:cNvSpPr>
            <a:spLocks noChangeShapeType="1"/>
          </p:cNvSpPr>
          <p:nvPr/>
        </p:nvSpPr>
        <p:spPr bwMode="auto">
          <a:xfrm>
            <a:off x="4930775" y="29956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0" name="Line 199"/>
          <p:cNvSpPr>
            <a:spLocks noChangeShapeType="1"/>
          </p:cNvSpPr>
          <p:nvPr/>
        </p:nvSpPr>
        <p:spPr bwMode="auto">
          <a:xfrm flipV="1">
            <a:off x="5426075" y="290988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1" name="Line 200"/>
          <p:cNvSpPr>
            <a:spLocks noChangeShapeType="1"/>
          </p:cNvSpPr>
          <p:nvPr/>
        </p:nvSpPr>
        <p:spPr bwMode="auto">
          <a:xfrm>
            <a:off x="5397500" y="29098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2" name="Line 201"/>
          <p:cNvSpPr>
            <a:spLocks noChangeShapeType="1"/>
          </p:cNvSpPr>
          <p:nvPr/>
        </p:nvSpPr>
        <p:spPr bwMode="auto">
          <a:xfrm flipV="1">
            <a:off x="5883275" y="26336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3" name="Line 202"/>
          <p:cNvSpPr>
            <a:spLocks noChangeShapeType="1"/>
          </p:cNvSpPr>
          <p:nvPr/>
        </p:nvSpPr>
        <p:spPr bwMode="auto">
          <a:xfrm>
            <a:off x="5854700" y="26336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4" name="Line 203"/>
          <p:cNvSpPr>
            <a:spLocks noChangeShapeType="1"/>
          </p:cNvSpPr>
          <p:nvPr/>
        </p:nvSpPr>
        <p:spPr bwMode="auto">
          <a:xfrm flipV="1">
            <a:off x="6816725" y="2395538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5" name="Line 204"/>
          <p:cNvSpPr>
            <a:spLocks noChangeShapeType="1"/>
          </p:cNvSpPr>
          <p:nvPr/>
        </p:nvSpPr>
        <p:spPr bwMode="auto">
          <a:xfrm>
            <a:off x="6788150" y="23955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6" name="Line 207"/>
          <p:cNvSpPr>
            <a:spLocks noChangeShapeType="1"/>
          </p:cNvSpPr>
          <p:nvPr/>
        </p:nvSpPr>
        <p:spPr bwMode="auto">
          <a:xfrm>
            <a:off x="1701800" y="3548063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7" name="Line 208"/>
          <p:cNvSpPr>
            <a:spLocks noChangeShapeType="1"/>
          </p:cNvSpPr>
          <p:nvPr/>
        </p:nvSpPr>
        <p:spPr bwMode="auto">
          <a:xfrm>
            <a:off x="1673225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8" name="Line 209"/>
          <p:cNvSpPr>
            <a:spLocks noChangeShapeType="1"/>
          </p:cNvSpPr>
          <p:nvPr/>
        </p:nvSpPr>
        <p:spPr bwMode="auto">
          <a:xfrm>
            <a:off x="2168525" y="3586163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79" name="Line 210"/>
          <p:cNvSpPr>
            <a:spLocks noChangeShapeType="1"/>
          </p:cNvSpPr>
          <p:nvPr/>
        </p:nvSpPr>
        <p:spPr bwMode="auto">
          <a:xfrm>
            <a:off x="2139950" y="3795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0" name="Line 211"/>
          <p:cNvSpPr>
            <a:spLocks noChangeShapeType="1"/>
          </p:cNvSpPr>
          <p:nvPr/>
        </p:nvSpPr>
        <p:spPr bwMode="auto">
          <a:xfrm>
            <a:off x="2635250" y="3024188"/>
            <a:ext cx="1588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1" name="Line 212"/>
          <p:cNvSpPr>
            <a:spLocks noChangeShapeType="1"/>
          </p:cNvSpPr>
          <p:nvPr/>
        </p:nvSpPr>
        <p:spPr bwMode="auto">
          <a:xfrm>
            <a:off x="2606675" y="32432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2" name="Line 213"/>
          <p:cNvSpPr>
            <a:spLocks noChangeShapeType="1"/>
          </p:cNvSpPr>
          <p:nvPr/>
        </p:nvSpPr>
        <p:spPr bwMode="auto">
          <a:xfrm>
            <a:off x="3568700" y="3395663"/>
            <a:ext cx="1588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3" name="Line 214"/>
          <p:cNvSpPr>
            <a:spLocks noChangeShapeType="1"/>
          </p:cNvSpPr>
          <p:nvPr/>
        </p:nvSpPr>
        <p:spPr bwMode="auto">
          <a:xfrm>
            <a:off x="3540125" y="35956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4" name="Line 215"/>
          <p:cNvSpPr>
            <a:spLocks noChangeShapeType="1"/>
          </p:cNvSpPr>
          <p:nvPr/>
        </p:nvSpPr>
        <p:spPr bwMode="auto">
          <a:xfrm>
            <a:off x="4025900" y="3348038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5" name="Line 216"/>
          <p:cNvSpPr>
            <a:spLocks noChangeShapeType="1"/>
          </p:cNvSpPr>
          <p:nvPr/>
        </p:nvSpPr>
        <p:spPr bwMode="auto">
          <a:xfrm>
            <a:off x="3997325" y="34909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6" name="Line 217"/>
          <p:cNvSpPr>
            <a:spLocks noChangeShapeType="1"/>
          </p:cNvSpPr>
          <p:nvPr/>
        </p:nvSpPr>
        <p:spPr bwMode="auto">
          <a:xfrm>
            <a:off x="4492625" y="32432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7" name="Line 218"/>
          <p:cNvSpPr>
            <a:spLocks noChangeShapeType="1"/>
          </p:cNvSpPr>
          <p:nvPr/>
        </p:nvSpPr>
        <p:spPr bwMode="auto">
          <a:xfrm>
            <a:off x="4464050" y="33861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8" name="Line 219"/>
          <p:cNvSpPr>
            <a:spLocks noChangeShapeType="1"/>
          </p:cNvSpPr>
          <p:nvPr/>
        </p:nvSpPr>
        <p:spPr bwMode="auto">
          <a:xfrm>
            <a:off x="4959350" y="3167063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89" name="Line 220"/>
          <p:cNvSpPr>
            <a:spLocks noChangeShapeType="1"/>
          </p:cNvSpPr>
          <p:nvPr/>
        </p:nvSpPr>
        <p:spPr bwMode="auto">
          <a:xfrm>
            <a:off x="4930775" y="33385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0" name="Line 221"/>
          <p:cNvSpPr>
            <a:spLocks noChangeShapeType="1"/>
          </p:cNvSpPr>
          <p:nvPr/>
        </p:nvSpPr>
        <p:spPr bwMode="auto">
          <a:xfrm>
            <a:off x="5426075" y="305276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1" name="Line 222"/>
          <p:cNvSpPr>
            <a:spLocks noChangeShapeType="1"/>
          </p:cNvSpPr>
          <p:nvPr/>
        </p:nvSpPr>
        <p:spPr bwMode="auto">
          <a:xfrm>
            <a:off x="5397500" y="31956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2" name="Line 223"/>
          <p:cNvSpPr>
            <a:spLocks noChangeShapeType="1"/>
          </p:cNvSpPr>
          <p:nvPr/>
        </p:nvSpPr>
        <p:spPr bwMode="auto">
          <a:xfrm>
            <a:off x="5883275" y="276701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3" name="Line 224"/>
          <p:cNvSpPr>
            <a:spLocks noChangeShapeType="1"/>
          </p:cNvSpPr>
          <p:nvPr/>
        </p:nvSpPr>
        <p:spPr bwMode="auto">
          <a:xfrm>
            <a:off x="5854700" y="29003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4" name="Line 225"/>
          <p:cNvSpPr>
            <a:spLocks noChangeShapeType="1"/>
          </p:cNvSpPr>
          <p:nvPr/>
        </p:nvSpPr>
        <p:spPr bwMode="auto">
          <a:xfrm>
            <a:off x="6816725" y="2519363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5" name="Line 226"/>
          <p:cNvSpPr>
            <a:spLocks noChangeShapeType="1"/>
          </p:cNvSpPr>
          <p:nvPr/>
        </p:nvSpPr>
        <p:spPr bwMode="auto">
          <a:xfrm>
            <a:off x="6788150" y="265271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6" name="Freeform 229"/>
          <p:cNvSpPr>
            <a:spLocks/>
          </p:cNvSpPr>
          <p:nvPr/>
        </p:nvSpPr>
        <p:spPr bwMode="auto">
          <a:xfrm>
            <a:off x="1654175" y="18430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7" name="Freeform 230"/>
          <p:cNvSpPr>
            <a:spLocks/>
          </p:cNvSpPr>
          <p:nvPr/>
        </p:nvSpPr>
        <p:spPr bwMode="auto">
          <a:xfrm>
            <a:off x="2120900" y="19288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8" name="Freeform 231"/>
          <p:cNvSpPr>
            <a:spLocks/>
          </p:cNvSpPr>
          <p:nvPr/>
        </p:nvSpPr>
        <p:spPr bwMode="auto">
          <a:xfrm>
            <a:off x="2587625" y="17097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299" name="Freeform 232"/>
          <p:cNvSpPr>
            <a:spLocks/>
          </p:cNvSpPr>
          <p:nvPr/>
        </p:nvSpPr>
        <p:spPr bwMode="auto">
          <a:xfrm>
            <a:off x="3521075" y="186213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0" name="Freeform 233"/>
          <p:cNvSpPr>
            <a:spLocks/>
          </p:cNvSpPr>
          <p:nvPr/>
        </p:nvSpPr>
        <p:spPr bwMode="auto">
          <a:xfrm>
            <a:off x="3978275" y="18145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1" name="Freeform 234"/>
          <p:cNvSpPr>
            <a:spLocks/>
          </p:cNvSpPr>
          <p:nvPr/>
        </p:nvSpPr>
        <p:spPr bwMode="auto">
          <a:xfrm>
            <a:off x="444500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2" name="Freeform 235"/>
          <p:cNvSpPr>
            <a:spLocks/>
          </p:cNvSpPr>
          <p:nvPr/>
        </p:nvSpPr>
        <p:spPr bwMode="auto">
          <a:xfrm>
            <a:off x="4911725" y="166211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3" name="Freeform 236"/>
          <p:cNvSpPr>
            <a:spLocks/>
          </p:cNvSpPr>
          <p:nvPr/>
        </p:nvSpPr>
        <p:spPr bwMode="auto">
          <a:xfrm>
            <a:off x="53784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4" name="Freeform 237"/>
          <p:cNvSpPr>
            <a:spLocks/>
          </p:cNvSpPr>
          <p:nvPr/>
        </p:nvSpPr>
        <p:spPr bwMode="auto">
          <a:xfrm>
            <a:off x="5835650" y="1643063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5" name="Freeform 238"/>
          <p:cNvSpPr>
            <a:spLocks/>
          </p:cNvSpPr>
          <p:nvPr/>
        </p:nvSpPr>
        <p:spPr bwMode="auto">
          <a:xfrm>
            <a:off x="6769100" y="1652588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06" name="Rectangle 240"/>
          <p:cNvSpPr>
            <a:spLocks noChangeArrowheads="1"/>
          </p:cNvSpPr>
          <p:nvPr/>
        </p:nvSpPr>
        <p:spPr bwMode="auto">
          <a:xfrm>
            <a:off x="1654175" y="24050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07" name="Rectangle 241"/>
          <p:cNvSpPr>
            <a:spLocks noChangeArrowheads="1"/>
          </p:cNvSpPr>
          <p:nvPr/>
        </p:nvSpPr>
        <p:spPr bwMode="auto">
          <a:xfrm>
            <a:off x="2120900" y="24526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08" name="Rectangle 242"/>
          <p:cNvSpPr>
            <a:spLocks noChangeArrowheads="1"/>
          </p:cNvSpPr>
          <p:nvPr/>
        </p:nvSpPr>
        <p:spPr bwMode="auto">
          <a:xfrm>
            <a:off x="2587625" y="20621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09" name="Rectangle 243"/>
          <p:cNvSpPr>
            <a:spLocks noChangeArrowheads="1"/>
          </p:cNvSpPr>
          <p:nvPr/>
        </p:nvSpPr>
        <p:spPr bwMode="auto">
          <a:xfrm>
            <a:off x="3521075" y="23383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0" name="Rectangle 244"/>
          <p:cNvSpPr>
            <a:spLocks noChangeArrowheads="1"/>
          </p:cNvSpPr>
          <p:nvPr/>
        </p:nvSpPr>
        <p:spPr bwMode="auto">
          <a:xfrm>
            <a:off x="3978275" y="2300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1" name="Rectangle 245"/>
          <p:cNvSpPr>
            <a:spLocks noChangeArrowheads="1"/>
          </p:cNvSpPr>
          <p:nvPr/>
        </p:nvSpPr>
        <p:spPr bwMode="auto">
          <a:xfrm>
            <a:off x="4445000" y="219551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2" name="Rectangle 246"/>
          <p:cNvSpPr>
            <a:spLocks noChangeArrowheads="1"/>
          </p:cNvSpPr>
          <p:nvPr/>
        </p:nvSpPr>
        <p:spPr bwMode="auto">
          <a:xfrm>
            <a:off x="4911725" y="2252663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3" name="Rectangle 247"/>
          <p:cNvSpPr>
            <a:spLocks noChangeArrowheads="1"/>
          </p:cNvSpPr>
          <p:nvPr/>
        </p:nvSpPr>
        <p:spPr bwMode="auto">
          <a:xfrm>
            <a:off x="5378450" y="19954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4" name="Rectangle 248"/>
          <p:cNvSpPr>
            <a:spLocks noChangeArrowheads="1"/>
          </p:cNvSpPr>
          <p:nvPr/>
        </p:nvSpPr>
        <p:spPr bwMode="auto">
          <a:xfrm>
            <a:off x="5835650" y="18430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5" name="Rectangle 249"/>
          <p:cNvSpPr>
            <a:spLocks noChangeArrowheads="1"/>
          </p:cNvSpPr>
          <p:nvPr/>
        </p:nvSpPr>
        <p:spPr bwMode="auto">
          <a:xfrm>
            <a:off x="6769100" y="1919288"/>
            <a:ext cx="85725" cy="85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6" name="Oval 251"/>
          <p:cNvSpPr>
            <a:spLocks noChangeArrowheads="1"/>
          </p:cNvSpPr>
          <p:nvPr/>
        </p:nvSpPr>
        <p:spPr bwMode="auto">
          <a:xfrm>
            <a:off x="1654175" y="3500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7" name="Oval 252"/>
          <p:cNvSpPr>
            <a:spLocks noChangeArrowheads="1"/>
          </p:cNvSpPr>
          <p:nvPr/>
        </p:nvSpPr>
        <p:spPr bwMode="auto">
          <a:xfrm>
            <a:off x="2120900" y="35385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8" name="Oval 253"/>
          <p:cNvSpPr>
            <a:spLocks noChangeArrowheads="1"/>
          </p:cNvSpPr>
          <p:nvPr/>
        </p:nvSpPr>
        <p:spPr bwMode="auto">
          <a:xfrm>
            <a:off x="2587625" y="297656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19" name="Oval 254"/>
          <p:cNvSpPr>
            <a:spLocks noChangeArrowheads="1"/>
          </p:cNvSpPr>
          <p:nvPr/>
        </p:nvSpPr>
        <p:spPr bwMode="auto">
          <a:xfrm>
            <a:off x="3521075" y="33480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0" name="Oval 255"/>
          <p:cNvSpPr>
            <a:spLocks noChangeArrowheads="1"/>
          </p:cNvSpPr>
          <p:nvPr/>
        </p:nvSpPr>
        <p:spPr bwMode="auto">
          <a:xfrm>
            <a:off x="3978275" y="3300413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1" name="Oval 256"/>
          <p:cNvSpPr>
            <a:spLocks noChangeArrowheads="1"/>
          </p:cNvSpPr>
          <p:nvPr/>
        </p:nvSpPr>
        <p:spPr bwMode="auto">
          <a:xfrm>
            <a:off x="4445000" y="31956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2" name="Oval 257"/>
          <p:cNvSpPr>
            <a:spLocks noChangeArrowheads="1"/>
          </p:cNvSpPr>
          <p:nvPr/>
        </p:nvSpPr>
        <p:spPr bwMode="auto">
          <a:xfrm>
            <a:off x="4911725" y="31194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3" name="Oval 258"/>
          <p:cNvSpPr>
            <a:spLocks noChangeArrowheads="1"/>
          </p:cNvSpPr>
          <p:nvPr/>
        </p:nvSpPr>
        <p:spPr bwMode="auto">
          <a:xfrm>
            <a:off x="5378450" y="30051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4" name="Oval 259"/>
          <p:cNvSpPr>
            <a:spLocks noChangeArrowheads="1"/>
          </p:cNvSpPr>
          <p:nvPr/>
        </p:nvSpPr>
        <p:spPr bwMode="auto">
          <a:xfrm>
            <a:off x="5835650" y="271938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5" name="Oval 260"/>
          <p:cNvSpPr>
            <a:spLocks noChangeArrowheads="1"/>
          </p:cNvSpPr>
          <p:nvPr/>
        </p:nvSpPr>
        <p:spPr bwMode="auto">
          <a:xfrm>
            <a:off x="6769100" y="2471738"/>
            <a:ext cx="85725" cy="857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7326" name="Line 285"/>
          <p:cNvSpPr>
            <a:spLocks noChangeShapeType="1"/>
          </p:cNvSpPr>
          <p:nvPr/>
        </p:nvSpPr>
        <p:spPr bwMode="auto">
          <a:xfrm rot="-321116">
            <a:off x="5911850" y="1662113"/>
            <a:ext cx="914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7327" name="Group 286"/>
          <p:cNvGrpSpPr>
            <a:grpSpLocks/>
          </p:cNvGrpSpPr>
          <p:nvPr/>
        </p:nvGrpSpPr>
        <p:grpSpPr bwMode="auto">
          <a:xfrm rot="2551902">
            <a:off x="5954713" y="1635125"/>
            <a:ext cx="809625" cy="628650"/>
            <a:chOff x="936" y="720"/>
            <a:chExt cx="510" cy="396"/>
          </a:xfrm>
        </p:grpSpPr>
        <p:sp>
          <p:nvSpPr>
            <p:cNvPr id="87340" name="Freeform 287"/>
            <p:cNvSpPr>
              <a:spLocks/>
            </p:cNvSpPr>
            <p:nvPr/>
          </p:nvSpPr>
          <p:spPr bwMode="auto">
            <a:xfrm>
              <a:off x="1182" y="906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1" name="Freeform 288"/>
            <p:cNvSpPr>
              <a:spLocks/>
            </p:cNvSpPr>
            <p:nvPr/>
          </p:nvSpPr>
          <p:spPr bwMode="auto">
            <a:xfrm>
              <a:off x="1182" y="90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2" name="Freeform 289"/>
            <p:cNvSpPr>
              <a:spLocks/>
            </p:cNvSpPr>
            <p:nvPr/>
          </p:nvSpPr>
          <p:spPr bwMode="auto">
            <a:xfrm>
              <a:off x="1236" y="852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3" name="Freeform 290"/>
            <p:cNvSpPr>
              <a:spLocks/>
            </p:cNvSpPr>
            <p:nvPr/>
          </p:nvSpPr>
          <p:spPr bwMode="auto">
            <a:xfrm>
              <a:off x="1296" y="81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4" name="Freeform 291"/>
            <p:cNvSpPr>
              <a:spLocks/>
            </p:cNvSpPr>
            <p:nvPr/>
          </p:nvSpPr>
          <p:spPr bwMode="auto">
            <a:xfrm>
              <a:off x="1350" y="762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5" name="Freeform 292"/>
            <p:cNvSpPr>
              <a:spLocks/>
            </p:cNvSpPr>
            <p:nvPr/>
          </p:nvSpPr>
          <p:spPr bwMode="auto">
            <a:xfrm>
              <a:off x="1410" y="720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6" name="Freeform 293"/>
            <p:cNvSpPr>
              <a:spLocks/>
            </p:cNvSpPr>
            <p:nvPr/>
          </p:nvSpPr>
          <p:spPr bwMode="auto">
            <a:xfrm>
              <a:off x="936" y="1098"/>
              <a:ext cx="18" cy="18"/>
            </a:xfrm>
            <a:custGeom>
              <a:avLst/>
              <a:gdLst>
                <a:gd name="T0" fmla="*/ 0 w 18"/>
                <a:gd name="T1" fmla="*/ 6 h 18"/>
                <a:gd name="T2" fmla="*/ 18 w 18"/>
                <a:gd name="T3" fmla="*/ 0 h 18"/>
                <a:gd name="T4" fmla="*/ 18 w 18"/>
                <a:gd name="T5" fmla="*/ 12 h 18"/>
                <a:gd name="T6" fmla="*/ 0 w 18"/>
                <a:gd name="T7" fmla="*/ 18 h 18"/>
                <a:gd name="T8" fmla="*/ 0 w 18"/>
                <a:gd name="T9" fmla="*/ 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6"/>
                  </a:moveTo>
                  <a:lnTo>
                    <a:pt x="18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7" name="Freeform 294"/>
            <p:cNvSpPr>
              <a:spLocks/>
            </p:cNvSpPr>
            <p:nvPr/>
          </p:nvSpPr>
          <p:spPr bwMode="auto">
            <a:xfrm>
              <a:off x="936" y="109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8" name="Freeform 295"/>
            <p:cNvSpPr>
              <a:spLocks/>
            </p:cNvSpPr>
            <p:nvPr/>
          </p:nvSpPr>
          <p:spPr bwMode="auto">
            <a:xfrm>
              <a:off x="990" y="1044"/>
              <a:ext cx="30" cy="24"/>
            </a:xfrm>
            <a:custGeom>
              <a:avLst/>
              <a:gdLst>
                <a:gd name="T0" fmla="*/ 0 w 30"/>
                <a:gd name="T1" fmla="*/ 12 h 24"/>
                <a:gd name="T2" fmla="*/ 24 w 30"/>
                <a:gd name="T3" fmla="*/ 0 h 24"/>
                <a:gd name="T4" fmla="*/ 30 w 30"/>
                <a:gd name="T5" fmla="*/ 12 h 24"/>
                <a:gd name="T6" fmla="*/ 6 w 30"/>
                <a:gd name="T7" fmla="*/ 24 h 24"/>
                <a:gd name="T8" fmla="*/ 0 w 30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4"/>
                <a:gd name="T17" fmla="*/ 30 w 3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4">
                  <a:moveTo>
                    <a:pt x="0" y="1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6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49" name="Freeform 296"/>
            <p:cNvSpPr>
              <a:spLocks/>
            </p:cNvSpPr>
            <p:nvPr/>
          </p:nvSpPr>
          <p:spPr bwMode="auto">
            <a:xfrm>
              <a:off x="1050" y="100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50" name="Freeform 297"/>
            <p:cNvSpPr>
              <a:spLocks/>
            </p:cNvSpPr>
            <p:nvPr/>
          </p:nvSpPr>
          <p:spPr bwMode="auto">
            <a:xfrm>
              <a:off x="1104" y="954"/>
              <a:ext cx="24" cy="30"/>
            </a:xfrm>
            <a:custGeom>
              <a:avLst/>
              <a:gdLst>
                <a:gd name="T0" fmla="*/ 0 w 24"/>
                <a:gd name="T1" fmla="*/ 12 h 30"/>
                <a:gd name="T2" fmla="*/ 18 w 24"/>
                <a:gd name="T3" fmla="*/ 0 h 30"/>
                <a:gd name="T4" fmla="*/ 24 w 24"/>
                <a:gd name="T5" fmla="*/ 18 h 30"/>
                <a:gd name="T6" fmla="*/ 6 w 24"/>
                <a:gd name="T7" fmla="*/ 30 h 30"/>
                <a:gd name="T8" fmla="*/ 0 w 24"/>
                <a:gd name="T9" fmla="*/ 1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0"/>
                <a:gd name="T17" fmla="*/ 24 w 24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0">
                  <a:moveTo>
                    <a:pt x="0" y="12"/>
                  </a:moveTo>
                  <a:lnTo>
                    <a:pt x="18" y="0"/>
                  </a:lnTo>
                  <a:lnTo>
                    <a:pt x="24" y="18"/>
                  </a:lnTo>
                  <a:lnTo>
                    <a:pt x="6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351" name="Freeform 298"/>
            <p:cNvSpPr>
              <a:spLocks/>
            </p:cNvSpPr>
            <p:nvPr/>
          </p:nvSpPr>
          <p:spPr bwMode="auto">
            <a:xfrm>
              <a:off x="1164" y="912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18 w 36"/>
                <a:gd name="T3" fmla="*/ 0 h 18"/>
                <a:gd name="T4" fmla="*/ 36 w 36"/>
                <a:gd name="T5" fmla="*/ 0 h 18"/>
                <a:gd name="T6" fmla="*/ 18 w 36"/>
                <a:gd name="T7" fmla="*/ 18 h 18"/>
                <a:gd name="T8" fmla="*/ 0 w 36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8"/>
                <a:gd name="T17" fmla="*/ 36 w 3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8">
                  <a:moveTo>
                    <a:pt x="0" y="18"/>
                  </a:moveTo>
                  <a:lnTo>
                    <a:pt x="18" y="0"/>
                  </a:lnTo>
                  <a:lnTo>
                    <a:pt x="36" y="0"/>
                  </a:lnTo>
                  <a:lnTo>
                    <a:pt x="18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7328" name="Freeform 299"/>
          <p:cNvSpPr>
            <a:spLocks/>
          </p:cNvSpPr>
          <p:nvPr/>
        </p:nvSpPr>
        <p:spPr bwMode="auto">
          <a:xfrm rot="2222090">
            <a:off x="5870575" y="2713038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29" name="Freeform 300"/>
          <p:cNvSpPr>
            <a:spLocks/>
          </p:cNvSpPr>
          <p:nvPr/>
        </p:nvSpPr>
        <p:spPr bwMode="auto">
          <a:xfrm rot="2222090">
            <a:off x="6024563" y="2728913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0" name="Freeform 301"/>
          <p:cNvSpPr>
            <a:spLocks/>
          </p:cNvSpPr>
          <p:nvPr/>
        </p:nvSpPr>
        <p:spPr bwMode="auto">
          <a:xfrm rot="2222090">
            <a:off x="6097588" y="2709863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1" name="Freeform 302"/>
          <p:cNvSpPr>
            <a:spLocks/>
          </p:cNvSpPr>
          <p:nvPr/>
        </p:nvSpPr>
        <p:spPr bwMode="auto">
          <a:xfrm rot="2222090">
            <a:off x="6234113" y="2625725"/>
            <a:ext cx="104775" cy="104775"/>
          </a:xfrm>
          <a:custGeom>
            <a:avLst/>
            <a:gdLst>
              <a:gd name="T0" fmla="*/ 0 w 66"/>
              <a:gd name="T1" fmla="*/ 2147483647 h 66"/>
              <a:gd name="T2" fmla="*/ 2147483647 w 66"/>
              <a:gd name="T3" fmla="*/ 0 h 66"/>
              <a:gd name="T4" fmla="*/ 2147483647 w 66"/>
              <a:gd name="T5" fmla="*/ 0 h 66"/>
              <a:gd name="T6" fmla="*/ 2147483647 w 66"/>
              <a:gd name="T7" fmla="*/ 2147483647 h 66"/>
              <a:gd name="T8" fmla="*/ 0 w 66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66"/>
              <a:gd name="T17" fmla="*/ 66 w 6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66">
                <a:moveTo>
                  <a:pt x="0" y="66"/>
                </a:moveTo>
                <a:lnTo>
                  <a:pt x="48" y="0"/>
                </a:lnTo>
                <a:lnTo>
                  <a:pt x="66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2" name="Freeform 303"/>
          <p:cNvSpPr>
            <a:spLocks/>
          </p:cNvSpPr>
          <p:nvPr/>
        </p:nvSpPr>
        <p:spPr bwMode="auto">
          <a:xfrm rot="2222090">
            <a:off x="6411913" y="262413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3" name="Freeform 304"/>
          <p:cNvSpPr>
            <a:spLocks/>
          </p:cNvSpPr>
          <p:nvPr/>
        </p:nvSpPr>
        <p:spPr bwMode="auto">
          <a:xfrm rot="2222090">
            <a:off x="6523038" y="2543175"/>
            <a:ext cx="114300" cy="104775"/>
          </a:xfrm>
          <a:custGeom>
            <a:avLst/>
            <a:gdLst>
              <a:gd name="T0" fmla="*/ 0 w 72"/>
              <a:gd name="T1" fmla="*/ 2147483647 h 66"/>
              <a:gd name="T2" fmla="*/ 2147483647 w 72"/>
              <a:gd name="T3" fmla="*/ 0 h 66"/>
              <a:gd name="T4" fmla="*/ 2147483647 w 72"/>
              <a:gd name="T5" fmla="*/ 0 h 66"/>
              <a:gd name="T6" fmla="*/ 2147483647 w 72"/>
              <a:gd name="T7" fmla="*/ 2147483647 h 66"/>
              <a:gd name="T8" fmla="*/ 0 w 7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66"/>
              <a:gd name="T17" fmla="*/ 72 w 7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66">
                <a:moveTo>
                  <a:pt x="0" y="66"/>
                </a:moveTo>
                <a:lnTo>
                  <a:pt x="54" y="0"/>
                </a:lnTo>
                <a:lnTo>
                  <a:pt x="72" y="0"/>
                </a:lnTo>
                <a:lnTo>
                  <a:pt x="18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4" name="Freeform 305"/>
          <p:cNvSpPr>
            <a:spLocks/>
          </p:cNvSpPr>
          <p:nvPr/>
        </p:nvSpPr>
        <p:spPr bwMode="auto">
          <a:xfrm rot="2222090">
            <a:off x="6715125" y="255270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5" name="Freeform 306"/>
          <p:cNvSpPr>
            <a:spLocks/>
          </p:cNvSpPr>
          <p:nvPr/>
        </p:nvSpPr>
        <p:spPr bwMode="auto">
          <a:xfrm rot="2222090">
            <a:off x="6757988" y="2528888"/>
            <a:ext cx="57150" cy="28575"/>
          </a:xfrm>
          <a:custGeom>
            <a:avLst/>
            <a:gdLst>
              <a:gd name="T0" fmla="*/ 0 w 36"/>
              <a:gd name="T1" fmla="*/ 2147483647 h 18"/>
              <a:gd name="T2" fmla="*/ 2147483647 w 36"/>
              <a:gd name="T3" fmla="*/ 0 h 18"/>
              <a:gd name="T4" fmla="*/ 2147483647 w 36"/>
              <a:gd name="T5" fmla="*/ 0 h 18"/>
              <a:gd name="T6" fmla="*/ 2147483647 w 36"/>
              <a:gd name="T7" fmla="*/ 2147483647 h 18"/>
              <a:gd name="T8" fmla="*/ 0 w 3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8"/>
              <a:gd name="T17" fmla="*/ 36 w 36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8">
                <a:moveTo>
                  <a:pt x="0" y="18"/>
                </a:moveTo>
                <a:lnTo>
                  <a:pt x="18" y="0"/>
                </a:lnTo>
                <a:lnTo>
                  <a:pt x="36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336" name="Freeform 307"/>
          <p:cNvSpPr>
            <a:spLocks/>
          </p:cNvSpPr>
          <p:nvPr/>
        </p:nvSpPr>
        <p:spPr bwMode="auto">
          <a:xfrm rot="2222090">
            <a:off x="6367463" y="2635250"/>
            <a:ext cx="47625" cy="28575"/>
          </a:xfrm>
          <a:custGeom>
            <a:avLst/>
            <a:gdLst>
              <a:gd name="T0" fmla="*/ 0 w 30"/>
              <a:gd name="T1" fmla="*/ 2147483647 h 18"/>
              <a:gd name="T2" fmla="*/ 2147483647 w 30"/>
              <a:gd name="T3" fmla="*/ 0 h 18"/>
              <a:gd name="T4" fmla="*/ 2147483647 w 30"/>
              <a:gd name="T5" fmla="*/ 0 h 18"/>
              <a:gd name="T6" fmla="*/ 2147483647 w 30"/>
              <a:gd name="T7" fmla="*/ 2147483647 h 18"/>
              <a:gd name="T8" fmla="*/ 0 w 30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18"/>
              <a:gd name="T17" fmla="*/ 30 w 30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18">
                <a:moveTo>
                  <a:pt x="0" y="18"/>
                </a:moveTo>
                <a:lnTo>
                  <a:pt x="12" y="0"/>
                </a:lnTo>
                <a:lnTo>
                  <a:pt x="30" y="0"/>
                </a:lnTo>
                <a:lnTo>
                  <a:pt x="18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7337" name="Straight Arrow Connector 325"/>
          <p:cNvCxnSpPr>
            <a:cxnSpLocks noChangeShapeType="1"/>
            <a:endCxn id="87342" idx="0"/>
          </p:cNvCxnSpPr>
          <p:nvPr/>
        </p:nvCxnSpPr>
        <p:spPr bwMode="auto">
          <a:xfrm rot="5400000">
            <a:off x="6359525" y="1824038"/>
            <a:ext cx="22225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7338" name="Text Box 312"/>
          <p:cNvSpPr txBox="1">
            <a:spLocks noChangeArrowheads="1"/>
          </p:cNvSpPr>
          <p:nvPr/>
        </p:nvSpPr>
        <p:spPr bwMode="auto">
          <a:xfrm>
            <a:off x="3276600" y="6354763"/>
            <a:ext cx="7497763" cy="93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CA" sz="22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That effect is </a:t>
            </a:r>
            <a:r>
              <a:rPr lang="en-CA" sz="2200" i="1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completely </a:t>
            </a:r>
            <a:r>
              <a:rPr lang="en-CA" sz="2200" dirty="0">
                <a:solidFill>
                  <a:srgbClr val="FF0066"/>
                </a:solidFill>
                <a:latin typeface="Arial Rounded MT Bold" pitchFamily="34" charset="0"/>
                <a:cs typeface="Arial" pitchFamily="34" charset="0"/>
              </a:rPr>
              <a:t>absent in adults.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200" dirty="0">
              <a:solidFill>
                <a:srgbClr val="FF0066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14" name="Rectangle 281"/>
          <p:cNvSpPr>
            <a:spLocks noChangeAspect="1" noChangeArrowheads="1"/>
          </p:cNvSpPr>
          <p:nvPr/>
        </p:nvSpPr>
        <p:spPr bwMode="auto">
          <a:xfrm>
            <a:off x="2600110" y="545068"/>
            <a:ext cx="3328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pc="90" dirty="0" smtClean="0">
                <a:solidFill>
                  <a:srgbClr val="000000"/>
                </a:solidFill>
                <a:cs typeface="Arial" pitchFamily="34" charset="0"/>
              </a:rPr>
              <a:t>Dots Task</a:t>
            </a:r>
            <a:r>
              <a:rPr lang="en-US" sz="2400" b="1" spc="90" dirty="0">
                <a:solidFill>
                  <a:srgbClr val="000000"/>
                </a:solidFill>
                <a:cs typeface="Arial" pitchFamily="34" charset="0"/>
              </a:rPr>
              <a:t>:  Accuracy</a:t>
            </a:r>
          </a:p>
        </p:txBody>
      </p:sp>
    </p:spTree>
    <p:extLst>
      <p:ext uri="{BB962C8B-B14F-4D97-AF65-F5344CB8AC3E}">
        <p14:creationId xmlns:p14="http://schemas.microsoft.com/office/powerpoint/2010/main" val="3503915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38150" y="831850"/>
            <a:ext cx="87058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23FE"/>
                </a:solidFill>
                <a:latin typeface="Arial Rounded MT Bold" pitchFamily="34" charset="0"/>
                <a:cs typeface="Arial" pitchFamily="34" charset="0"/>
              </a:rPr>
              <a:t>Even very young children have excellent memories.  Inhibition is a far greater challenge for them than holding information in mind.</a:t>
            </a:r>
            <a:endParaRPr lang="en-US" sz="4400" u="sng">
              <a:solidFill>
                <a:srgbClr val="0023FE"/>
              </a:solidFill>
              <a:latin typeface="Arial Rounded MT Bold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23FE"/>
              </a:solidFill>
              <a:latin typeface="Arial Rounded MT Bold" pitchFamily="34" charset="0"/>
              <a:cs typeface="Arial" pitchFamily="34" charset="0"/>
            </a:endParaRPr>
          </a:p>
          <a:p>
            <a:pPr fontAlgn="base">
              <a:spcBef>
                <a:spcPct val="75000"/>
              </a:spcBef>
              <a:spcAft>
                <a:spcPct val="0"/>
              </a:spcAft>
            </a:pPr>
            <a:endParaRPr lang="en-US" sz="3600">
              <a:solidFill>
                <a:srgbClr val="00CC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 flipV="1">
            <a:off x="328613" y="5916613"/>
            <a:ext cx="8596312" cy="36512"/>
          </a:xfrm>
          <a:prstGeom prst="line">
            <a:avLst/>
          </a:prstGeom>
          <a:noFill/>
          <a:ln w="1270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219075" y="612775"/>
            <a:ext cx="8596313" cy="36513"/>
          </a:xfrm>
          <a:prstGeom prst="line">
            <a:avLst/>
          </a:prstGeom>
          <a:noFill/>
          <a:ln w="1270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8069" name="Picture 109" descr="BD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10359"/>
          <a:stretch>
            <a:fillRect/>
          </a:stretch>
        </p:blipFill>
        <p:spPr bwMode="auto">
          <a:xfrm>
            <a:off x="6651625" y="4672013"/>
            <a:ext cx="230981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FF7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01600" cap="flat" cmpd="sng" algn="ctr">
          <a:solidFill>
            <a:srgbClr val="BDFF0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284163" indent="-284163" fontAlgn="base">
          <a:spcBef>
            <a:spcPct val="0"/>
          </a:spcBef>
          <a:spcAft>
            <a:spcPct val="0"/>
          </a:spcAft>
          <a:defRPr sz="4000" dirty="0">
            <a:solidFill>
              <a:srgbClr val="FFFFFF"/>
            </a:solidFill>
            <a:latin typeface="Arial Rounded MT Bold" pitchFamily="34" charset="0"/>
          </a:defRPr>
        </a:defPPr>
      </a:lstStyle>
    </a:sp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4163" marR="0" indent="-284163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1291</Words>
  <Application>Microsoft Office PowerPoint</Application>
  <PresentationFormat>On-screen Show (4:3)</PresentationFormat>
  <Paragraphs>272</Paragraphs>
  <Slides>35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9_blank</vt:lpstr>
      <vt:lpstr>1_Custom Design</vt:lpstr>
      <vt:lpstr>3_Custom Design</vt:lpstr>
      <vt:lpstr>Custom Design</vt:lpstr>
      <vt:lpstr>13_Custom Design</vt:lpstr>
      <vt:lpstr>16_Custom Design</vt:lpstr>
      <vt:lpstr>12_Custom Design</vt:lpstr>
      <vt:lpstr>14_Custom Design</vt:lpstr>
      <vt:lpstr>2_Custom Design</vt:lpstr>
      <vt:lpstr>Default Design</vt:lpstr>
      <vt:lpstr>blank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Increased Activation of   Dorsolateral PFC  (Area  46/9) Dots-Mixed minus Dots-Congruent</vt:lpstr>
      <vt:lpstr>JK slice 13</vt:lpstr>
      <vt:lpstr>PowerPoint Presentation</vt:lpstr>
      <vt:lpstr>PowerPoint Presentation</vt:lpstr>
      <vt:lpstr>Abstract Figures - Center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UBC, Dept. of Psychiatry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87</cp:revision>
  <dcterms:created xsi:type="dcterms:W3CDTF">2015-10-28T17:33:39Z</dcterms:created>
  <dcterms:modified xsi:type="dcterms:W3CDTF">2015-12-10T19:45:50Z</dcterms:modified>
</cp:coreProperties>
</file>